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notesSlides/notesSlide9.xml" ContentType="application/vnd.openxmlformats-officedocument.presentationml.notesSlide+xml"/>
  <Override PartName="/ppt/tags/tag6.xml" ContentType="application/vnd.openxmlformats-officedocument.presentationml.tags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notesSlides/notesSlide11.xml" ContentType="application/vnd.openxmlformats-officedocument.presentationml.notesSlide+xml"/>
  <Override PartName="/ppt/tags/tag8.xml" ContentType="application/vnd.openxmlformats-officedocument.presentationml.tags+xml"/>
  <Override PartName="/ppt/notesSlides/notesSlide12.xml" ContentType="application/vnd.openxmlformats-officedocument.presentationml.notesSlide+xml"/>
  <Override PartName="/ppt/tags/tag9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0.xml" ContentType="application/vnd.openxmlformats-officedocument.presentationml.tags+xml"/>
  <Override PartName="/ppt/notesSlides/notesSlide15.xml" ContentType="application/vnd.openxmlformats-officedocument.presentationml.notesSlide+xml"/>
  <Override PartName="/ppt/tags/tag11.xml" ContentType="application/vnd.openxmlformats-officedocument.presentationml.tags+xml"/>
  <Override PartName="/ppt/notesSlides/notesSlide16.xml" ContentType="application/vnd.openxmlformats-officedocument.presentationml.notesSlide+xml"/>
  <Override PartName="/ppt/tags/tag12.xml" ContentType="application/vnd.openxmlformats-officedocument.presentationml.tags+xml"/>
  <Override PartName="/ppt/notesSlides/notesSlide17.xml" ContentType="application/vnd.openxmlformats-officedocument.presentationml.notesSlide+xml"/>
  <Override PartName="/ppt/tags/tag13.xml" ContentType="application/vnd.openxmlformats-officedocument.presentationml.tags+xml"/>
  <Override PartName="/ppt/notesSlides/notesSlide18.xml" ContentType="application/vnd.openxmlformats-officedocument.presentationml.notesSlide+xml"/>
  <Override PartName="/ppt/tags/tag14.xml" ContentType="application/vnd.openxmlformats-officedocument.presentationml.tags+xml"/>
  <Override PartName="/ppt/notesSlides/notesSlide19.xml" ContentType="application/vnd.openxmlformats-officedocument.presentationml.notesSlide+xml"/>
  <Override PartName="/ppt/tags/tag15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6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8" r:id="rId1"/>
  </p:sldMasterIdLst>
  <p:notesMasterIdLst>
    <p:notesMasterId r:id="rId25"/>
  </p:notesMasterIdLst>
  <p:handoutMasterIdLst>
    <p:handoutMasterId r:id="rId26"/>
  </p:handoutMasterIdLst>
  <p:sldIdLst>
    <p:sldId id="339" r:id="rId2"/>
    <p:sldId id="670" r:id="rId3"/>
    <p:sldId id="595" r:id="rId4"/>
    <p:sldId id="596" r:id="rId5"/>
    <p:sldId id="671" r:id="rId6"/>
    <p:sldId id="680" r:id="rId7"/>
    <p:sldId id="652" r:id="rId8"/>
    <p:sldId id="635" r:id="rId9"/>
    <p:sldId id="657" r:id="rId10"/>
    <p:sldId id="656" r:id="rId11"/>
    <p:sldId id="658" r:id="rId12"/>
    <p:sldId id="659" r:id="rId13"/>
    <p:sldId id="661" r:id="rId14"/>
    <p:sldId id="664" r:id="rId15"/>
    <p:sldId id="663" r:id="rId16"/>
    <p:sldId id="665" r:id="rId17"/>
    <p:sldId id="666" r:id="rId18"/>
    <p:sldId id="668" r:id="rId19"/>
    <p:sldId id="677" r:id="rId20"/>
    <p:sldId id="675" r:id="rId21"/>
    <p:sldId id="669" r:id="rId22"/>
    <p:sldId id="674" r:id="rId23"/>
    <p:sldId id="287" r:id="rId24"/>
  </p:sldIdLst>
  <p:sldSz cx="12192000" cy="6858000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4" userDrawn="1">
          <p15:clr>
            <a:srgbClr val="A4A3A4"/>
          </p15:clr>
        </p15:guide>
        <p15:guide id="2" pos="37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40" userDrawn="1">
          <p15:clr>
            <a:srgbClr val="A4A3A4"/>
          </p15:clr>
        </p15:guide>
        <p15:guide id="2" pos="219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陈柏行" initials="陈柏行" lastIdx="1" clrIdx="0">
    <p:extLst>
      <p:ext uri="{19B8F6BF-5375-455C-9EA6-DF929625EA0E}">
        <p15:presenceInfo xmlns:p15="http://schemas.microsoft.com/office/powerpoint/2012/main" userId="S-1-5-21-3607818075-2522323978-3183057602-1001" providerId="AD"/>
      </p:ext>
    </p:extLst>
  </p:cmAuthor>
  <p:cmAuthor id="2" name="鹏 钱" initials="鹏" lastIdx="1" clrIdx="1">
    <p:extLst>
      <p:ext uri="{19B8F6BF-5375-455C-9EA6-DF929625EA0E}">
        <p15:presenceInfo xmlns:p15="http://schemas.microsoft.com/office/powerpoint/2012/main" userId="57d8817966e6c27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451B"/>
    <a:srgbClr val="FFFFFF"/>
    <a:srgbClr val="035324"/>
    <a:srgbClr val="FF9999"/>
    <a:srgbClr val="FF99CC"/>
    <a:srgbClr val="005826"/>
    <a:srgbClr val="0000FF"/>
    <a:srgbClr val="C55A11"/>
    <a:srgbClr val="44546A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中度样式 3 - 强调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AF606853-7671-496A-8E4F-DF71F8EC918B}" styleName="深色样式 1 - 强调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13" autoAdjust="0"/>
    <p:restoredTop sz="72461" autoAdjust="0"/>
  </p:normalViewPr>
  <p:slideViewPr>
    <p:cSldViewPr snapToObjects="1">
      <p:cViewPr varScale="1">
        <p:scale>
          <a:sx n="71" d="100"/>
          <a:sy n="71" d="100"/>
        </p:scale>
        <p:origin x="1916" y="56"/>
      </p:cViewPr>
      <p:guideLst>
        <p:guide orient="horz" pos="2294"/>
        <p:guide pos="37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129" d="100"/>
          <a:sy n="129" d="100"/>
        </p:scale>
        <p:origin x="1915" y="106"/>
      </p:cViewPr>
      <p:guideLst>
        <p:guide orient="horz" pos="3040"/>
        <p:guide pos="2192"/>
      </p:guideLst>
    </p:cSldViewPr>
  </p:notesViewPr>
  <p:gridSpacing cx="71999" cy="71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0251D4-F2F8-4819-8E60-7309EEC8C116}" type="doc">
      <dgm:prSet loTypeId="urn:microsoft.com/office/officeart/2005/8/layout/vList2" loCatId="list" qsTypeId="urn:microsoft.com/office/officeart/2005/8/quickstyle/simple5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E8DDBAE5-E017-4A26-9338-BF1405C98317}">
      <dgm:prSet/>
      <dgm:spPr/>
      <dgm:t>
        <a:bodyPr/>
        <a:lstStyle/>
        <a:p>
          <a:r>
            <a:rPr 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解决 “数据生成与真实环境脱节” 问题：</a:t>
          </a:r>
          <a:r>
            <a:rPr 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摒弃现有</a:t>
          </a:r>
          <a:r>
            <a: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近场数据、</a:t>
          </a:r>
          <a:r>
            <a:rPr 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脱离实测</a:t>
          </a:r>
          <a:r>
            <a: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海洋环境</a:t>
          </a:r>
          <a:r>
            <a:rPr 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的局限，基于射线理论的算法模拟信号在深海多区域的传播，</a:t>
          </a:r>
          <a:r>
            <a:rPr lang="zh-CN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构建 </a:t>
          </a:r>
          <a:r>
            <a:rPr lang="en-US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DS3500 </a:t>
          </a:r>
          <a:r>
            <a:rPr lang="zh-CN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数据集</a:t>
          </a:r>
          <a:r>
            <a:rPr 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。</a:t>
          </a:r>
        </a:p>
      </dgm:t>
    </dgm:pt>
    <dgm:pt modelId="{312806F8-C819-4A50-9A1A-4AB8DEF069AF}" type="parTrans" cxnId="{409221DF-EF4F-4E75-867A-D2A043DDD0BB}">
      <dgm:prSet/>
      <dgm:spPr/>
      <dgm:t>
        <a:bodyPr/>
        <a:lstStyle/>
        <a:p>
          <a:endParaRPr lang="zh-CN" altLang="en-US"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endParaRPr>
        </a:p>
      </dgm:t>
    </dgm:pt>
    <dgm:pt modelId="{A6A0468C-02CA-4214-A1D1-0A7CCDCF5F14}" type="sibTrans" cxnId="{409221DF-EF4F-4E75-867A-D2A043DDD0BB}">
      <dgm:prSet/>
      <dgm:spPr/>
      <dgm:t>
        <a:bodyPr/>
        <a:lstStyle/>
        <a:p>
          <a:endParaRPr lang="zh-CN" altLang="en-US"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endParaRPr>
        </a:p>
      </dgm:t>
    </dgm:pt>
    <dgm:pt modelId="{5A1134FB-A118-400D-BD2F-540A87497142}">
      <dgm:prSet/>
      <dgm:spPr/>
      <dgm:t>
        <a:bodyPr/>
        <a:lstStyle/>
        <a:p>
          <a:r>
            <a:rPr 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突破 “识别模型依赖手动特征、可解释性差” 局限：</a:t>
          </a:r>
          <a:r>
            <a: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MEG </a:t>
          </a:r>
          <a:r>
            <a:rPr 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模型</a:t>
          </a:r>
          <a:r>
            <a:rPr lang="zh-CN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自动学习深层特征</a:t>
          </a:r>
          <a:r>
            <a:rPr 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，用 </a:t>
          </a:r>
          <a:r>
            <a:rPr lang="zh-CN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“多专家 </a:t>
          </a:r>
          <a:r>
            <a:rPr lang="en-US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- </a:t>
          </a:r>
          <a:r>
            <a:rPr lang="zh-CN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门控” </a:t>
          </a:r>
          <a:r>
            <a:rPr 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机制为不同信号分配专属参数。</a:t>
          </a:r>
        </a:p>
      </dgm:t>
    </dgm:pt>
    <dgm:pt modelId="{4CC487BC-C531-44FD-89FC-16CF8650324F}" type="parTrans" cxnId="{4CBC4AC9-F4B8-4D92-B369-897C6780C352}">
      <dgm:prSet/>
      <dgm:spPr/>
      <dgm:t>
        <a:bodyPr/>
        <a:lstStyle/>
        <a:p>
          <a:endParaRPr lang="zh-CN" altLang="en-US"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endParaRPr>
        </a:p>
      </dgm:t>
    </dgm:pt>
    <dgm:pt modelId="{E0B82641-C2BE-48E0-AFCD-B98481CB09AD}" type="sibTrans" cxnId="{4CBC4AC9-F4B8-4D92-B369-897C6780C352}">
      <dgm:prSet/>
      <dgm:spPr/>
      <dgm:t>
        <a:bodyPr/>
        <a:lstStyle/>
        <a:p>
          <a:endParaRPr lang="zh-CN" altLang="en-US"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endParaRPr>
        </a:p>
      </dgm:t>
    </dgm:pt>
    <dgm:pt modelId="{5591CAA1-BBB5-4A0C-9520-63B1F60AB4F6}">
      <dgm:prSet/>
      <dgm:spPr/>
      <dgm:t>
        <a:bodyPr/>
        <a:lstStyle/>
        <a:p>
          <a:r>
            <a:rPr lang="zh-CN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打破 “定位模型稳健性与复杂度失衡” 困境：</a:t>
          </a:r>
          <a:r>
            <a:rPr 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创新设计 </a:t>
          </a:r>
          <a:r>
            <a: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MEG </a:t>
          </a:r>
          <a:r>
            <a:rPr 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模型，通过 </a:t>
          </a:r>
          <a:r>
            <a:rPr lang="zh-CN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“定位 </a:t>
          </a:r>
          <a:r>
            <a:rPr lang="en-US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+ </a:t>
          </a:r>
          <a:r>
            <a:rPr lang="zh-CN" b="1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识别” 多任务协同</a:t>
          </a:r>
          <a:r>
            <a:rPr 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提升稳健性，降低环境干扰误差。</a:t>
          </a:r>
        </a:p>
      </dgm:t>
    </dgm:pt>
    <dgm:pt modelId="{8FD839F0-4FB4-4806-9C2D-3C5972C1F6EA}" type="parTrans" cxnId="{FCCBF4D2-8917-4277-AC3A-31A7CE79D3DA}">
      <dgm:prSet/>
      <dgm:spPr/>
      <dgm:t>
        <a:bodyPr/>
        <a:lstStyle/>
        <a:p>
          <a:endParaRPr lang="zh-CN" altLang="en-US"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endParaRPr>
        </a:p>
      </dgm:t>
    </dgm:pt>
    <dgm:pt modelId="{5EB547A8-C70F-428B-B8CF-A2C25594F693}" type="sibTrans" cxnId="{FCCBF4D2-8917-4277-AC3A-31A7CE79D3DA}">
      <dgm:prSet/>
      <dgm:spPr/>
      <dgm:t>
        <a:bodyPr/>
        <a:lstStyle/>
        <a:p>
          <a:endParaRPr lang="zh-CN" altLang="en-US">
            <a:latin typeface="Times New Roman" panose="02020603050405020304" pitchFamily="18" charset="0"/>
            <a:ea typeface="宋体" panose="02010600030101010101" pitchFamily="2" charset="-122"/>
            <a:cs typeface="Times New Roman" panose="02020603050405020304" pitchFamily="18" charset="0"/>
          </a:endParaRPr>
        </a:p>
      </dgm:t>
    </dgm:pt>
    <dgm:pt modelId="{8B10B51C-22F4-4DCD-8B7F-F09388772823}" type="pres">
      <dgm:prSet presAssocID="{500251D4-F2F8-4819-8E60-7309EEC8C116}" presName="linear" presStyleCnt="0">
        <dgm:presLayoutVars>
          <dgm:animLvl val="lvl"/>
          <dgm:resizeHandles val="exact"/>
        </dgm:presLayoutVars>
      </dgm:prSet>
      <dgm:spPr/>
    </dgm:pt>
    <dgm:pt modelId="{9125F5CE-6468-4148-B709-108C61EF2321}" type="pres">
      <dgm:prSet presAssocID="{E8DDBAE5-E017-4A26-9338-BF1405C98317}" presName="parentText" presStyleLbl="node1" presStyleIdx="0" presStyleCnt="3" custLinFactY="-13000" custLinFactNeighborX="-243" custLinFactNeighborY="-100000">
        <dgm:presLayoutVars>
          <dgm:chMax val="0"/>
          <dgm:bulletEnabled val="1"/>
        </dgm:presLayoutVars>
      </dgm:prSet>
      <dgm:spPr/>
    </dgm:pt>
    <dgm:pt modelId="{D4F08C8E-3D04-4FBD-A51B-4734C4BF8984}" type="pres">
      <dgm:prSet presAssocID="{A6A0468C-02CA-4214-A1D1-0A7CCDCF5F14}" presName="spacer" presStyleCnt="0"/>
      <dgm:spPr/>
    </dgm:pt>
    <dgm:pt modelId="{318EB5B8-EC30-4CA0-A54E-86ED3482EB28}" type="pres">
      <dgm:prSet presAssocID="{5A1134FB-A118-400D-BD2F-540A87497142}" presName="parentText" presStyleLbl="node1" presStyleIdx="1" presStyleCnt="3" custLinFactNeighborY="-35327">
        <dgm:presLayoutVars>
          <dgm:chMax val="0"/>
          <dgm:bulletEnabled val="1"/>
        </dgm:presLayoutVars>
      </dgm:prSet>
      <dgm:spPr/>
    </dgm:pt>
    <dgm:pt modelId="{17954C3E-69CC-4CF0-8016-EDFFC229E89B}" type="pres">
      <dgm:prSet presAssocID="{E0B82641-C2BE-48E0-AFCD-B98481CB09AD}" presName="spacer" presStyleCnt="0"/>
      <dgm:spPr/>
    </dgm:pt>
    <dgm:pt modelId="{A5763582-48BC-4CA2-BA0E-B0AFDE7E2ED7}" type="pres">
      <dgm:prSet presAssocID="{5591CAA1-BBB5-4A0C-9520-63B1F60AB4F6}" presName="parentText" presStyleLbl="node1" presStyleIdx="2" presStyleCnt="3" custLinFactY="29202" custLinFactNeighborX="-1131" custLinFactNeighborY="100000">
        <dgm:presLayoutVars>
          <dgm:chMax val="0"/>
          <dgm:bulletEnabled val="1"/>
        </dgm:presLayoutVars>
      </dgm:prSet>
      <dgm:spPr/>
    </dgm:pt>
  </dgm:ptLst>
  <dgm:cxnLst>
    <dgm:cxn modelId="{777A896C-D315-4928-81D3-1C004AB0DCA7}" type="presOf" srcId="{5A1134FB-A118-400D-BD2F-540A87497142}" destId="{318EB5B8-EC30-4CA0-A54E-86ED3482EB28}" srcOrd="0" destOrd="0" presId="urn:microsoft.com/office/officeart/2005/8/layout/vList2"/>
    <dgm:cxn modelId="{2137F9AA-C072-4F7F-8079-442786564B64}" type="presOf" srcId="{500251D4-F2F8-4819-8E60-7309EEC8C116}" destId="{8B10B51C-22F4-4DCD-8B7F-F09388772823}" srcOrd="0" destOrd="0" presId="urn:microsoft.com/office/officeart/2005/8/layout/vList2"/>
    <dgm:cxn modelId="{4CBC4AC9-F4B8-4D92-B369-897C6780C352}" srcId="{500251D4-F2F8-4819-8E60-7309EEC8C116}" destId="{5A1134FB-A118-400D-BD2F-540A87497142}" srcOrd="1" destOrd="0" parTransId="{4CC487BC-C531-44FD-89FC-16CF8650324F}" sibTransId="{E0B82641-C2BE-48E0-AFCD-B98481CB09AD}"/>
    <dgm:cxn modelId="{E84FE1CB-B703-476E-B85B-004F3A5F3489}" type="presOf" srcId="{E8DDBAE5-E017-4A26-9338-BF1405C98317}" destId="{9125F5CE-6468-4148-B709-108C61EF2321}" srcOrd="0" destOrd="0" presId="urn:microsoft.com/office/officeart/2005/8/layout/vList2"/>
    <dgm:cxn modelId="{FCCBF4D2-8917-4277-AC3A-31A7CE79D3DA}" srcId="{500251D4-F2F8-4819-8E60-7309EEC8C116}" destId="{5591CAA1-BBB5-4A0C-9520-63B1F60AB4F6}" srcOrd="2" destOrd="0" parTransId="{8FD839F0-4FB4-4806-9C2D-3C5972C1F6EA}" sibTransId="{5EB547A8-C70F-428B-B8CF-A2C25594F693}"/>
    <dgm:cxn modelId="{409221DF-EF4F-4E75-867A-D2A043DDD0BB}" srcId="{500251D4-F2F8-4819-8E60-7309EEC8C116}" destId="{E8DDBAE5-E017-4A26-9338-BF1405C98317}" srcOrd="0" destOrd="0" parTransId="{312806F8-C819-4A50-9A1A-4AB8DEF069AF}" sibTransId="{A6A0468C-02CA-4214-A1D1-0A7CCDCF5F14}"/>
    <dgm:cxn modelId="{E243AEE9-3ADC-4E52-9899-BBB7E0F4DD6E}" type="presOf" srcId="{5591CAA1-BBB5-4A0C-9520-63B1F60AB4F6}" destId="{A5763582-48BC-4CA2-BA0E-B0AFDE7E2ED7}" srcOrd="0" destOrd="0" presId="urn:microsoft.com/office/officeart/2005/8/layout/vList2"/>
    <dgm:cxn modelId="{D1AAE571-498A-4FBB-A87B-A28C24AB3029}" type="presParOf" srcId="{8B10B51C-22F4-4DCD-8B7F-F09388772823}" destId="{9125F5CE-6468-4148-B709-108C61EF2321}" srcOrd="0" destOrd="0" presId="urn:microsoft.com/office/officeart/2005/8/layout/vList2"/>
    <dgm:cxn modelId="{507EB67F-F27A-4841-A90F-29F5858B5E63}" type="presParOf" srcId="{8B10B51C-22F4-4DCD-8B7F-F09388772823}" destId="{D4F08C8E-3D04-4FBD-A51B-4734C4BF8984}" srcOrd="1" destOrd="0" presId="urn:microsoft.com/office/officeart/2005/8/layout/vList2"/>
    <dgm:cxn modelId="{D879FC57-8C9E-42BE-959C-7FB5687F2B65}" type="presParOf" srcId="{8B10B51C-22F4-4DCD-8B7F-F09388772823}" destId="{318EB5B8-EC30-4CA0-A54E-86ED3482EB28}" srcOrd="2" destOrd="0" presId="urn:microsoft.com/office/officeart/2005/8/layout/vList2"/>
    <dgm:cxn modelId="{0A08B4CB-A447-4540-80FB-4FFD5B2559BD}" type="presParOf" srcId="{8B10B51C-22F4-4DCD-8B7F-F09388772823}" destId="{17954C3E-69CC-4CF0-8016-EDFFC229E89B}" srcOrd="3" destOrd="0" presId="urn:microsoft.com/office/officeart/2005/8/layout/vList2"/>
    <dgm:cxn modelId="{392A21DD-8C44-4357-B695-F2386CDCBEF7}" type="presParOf" srcId="{8B10B51C-22F4-4DCD-8B7F-F09388772823}" destId="{A5763582-48BC-4CA2-BA0E-B0AFDE7E2ED7}" srcOrd="4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5F5CE-6468-4148-B709-108C61EF2321}">
      <dsp:nvSpPr>
        <dsp:cNvPr id="0" name=""/>
        <dsp:cNvSpPr/>
      </dsp:nvSpPr>
      <dsp:spPr>
        <a:xfrm>
          <a:off x="0" y="154131"/>
          <a:ext cx="6782898" cy="122850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100" b="1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解决 “数据生成与真实环境脱节” 问题：</a:t>
          </a:r>
          <a:r>
            <a:rPr lang="zh-CN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摒弃现有</a:t>
          </a:r>
          <a:r>
            <a:rPr lang="zh-CN" altLang="en-US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近场数据、</a:t>
          </a:r>
          <a:r>
            <a:rPr lang="zh-CN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脱离实测</a:t>
          </a:r>
          <a:r>
            <a:rPr lang="zh-CN" altLang="en-US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海洋环境</a:t>
          </a:r>
          <a:r>
            <a:rPr lang="zh-CN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的局限，基于射线理论的算法模拟信号在深海多区域的传播，</a:t>
          </a:r>
          <a:r>
            <a:rPr lang="zh-CN" sz="2100" b="1" kern="12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构建 </a:t>
          </a:r>
          <a:r>
            <a:rPr lang="en-US" sz="2100" b="1" kern="12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DS3500 </a:t>
          </a:r>
          <a:r>
            <a:rPr lang="zh-CN" sz="2100" b="1" kern="12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数据集</a:t>
          </a:r>
          <a:r>
            <a:rPr lang="zh-CN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。</a:t>
          </a:r>
        </a:p>
      </dsp:txBody>
      <dsp:txXfrm>
        <a:off x="59970" y="214101"/>
        <a:ext cx="6662958" cy="1108560"/>
      </dsp:txXfrm>
    </dsp:sp>
    <dsp:sp modelId="{318EB5B8-EC30-4CA0-A54E-86ED3482EB28}">
      <dsp:nvSpPr>
        <dsp:cNvPr id="0" name=""/>
        <dsp:cNvSpPr/>
      </dsp:nvSpPr>
      <dsp:spPr>
        <a:xfrm>
          <a:off x="0" y="1641930"/>
          <a:ext cx="6782898" cy="122850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100" b="1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突破 “识别模型依赖手动特征、可解释性差” 局限：</a:t>
          </a:r>
          <a:r>
            <a:rPr lang="en-US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MEG </a:t>
          </a:r>
          <a:r>
            <a:rPr lang="zh-CN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模型</a:t>
          </a:r>
          <a:r>
            <a:rPr lang="zh-CN" sz="2100" b="1" kern="12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自动学习深层特征</a:t>
          </a:r>
          <a:r>
            <a:rPr lang="zh-CN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，用 </a:t>
          </a:r>
          <a:r>
            <a:rPr lang="zh-CN" sz="2100" b="1" kern="12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“多专家 </a:t>
          </a:r>
          <a:r>
            <a:rPr lang="en-US" sz="2100" b="1" kern="12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- </a:t>
          </a:r>
          <a:r>
            <a:rPr lang="zh-CN" sz="2100" b="1" kern="12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门控” </a:t>
          </a:r>
          <a:r>
            <a:rPr lang="zh-CN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机制为不同信号分配专属参数。</a:t>
          </a:r>
        </a:p>
      </dsp:txBody>
      <dsp:txXfrm>
        <a:off x="59970" y="1701900"/>
        <a:ext cx="6662958" cy="1108560"/>
      </dsp:txXfrm>
    </dsp:sp>
    <dsp:sp modelId="{A5763582-48BC-4CA2-BA0E-B0AFDE7E2ED7}">
      <dsp:nvSpPr>
        <dsp:cNvPr id="0" name=""/>
        <dsp:cNvSpPr/>
      </dsp:nvSpPr>
      <dsp:spPr>
        <a:xfrm>
          <a:off x="0" y="3326592"/>
          <a:ext cx="6782898" cy="122850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100" b="1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打破 “定位模型稳健性与复杂度失衡” 困境：</a:t>
          </a:r>
          <a:r>
            <a:rPr lang="zh-CN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创新设计 </a:t>
          </a:r>
          <a:r>
            <a:rPr lang="en-US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MEG </a:t>
          </a:r>
          <a:r>
            <a:rPr lang="zh-CN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模型，通过 </a:t>
          </a:r>
          <a:r>
            <a:rPr lang="zh-CN" sz="2100" b="1" kern="12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“定位 </a:t>
          </a:r>
          <a:r>
            <a:rPr lang="en-US" sz="2100" b="1" kern="12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+ </a:t>
          </a:r>
          <a:r>
            <a:rPr lang="zh-CN" sz="2100" b="1" kern="12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识别” 多任务协同</a:t>
          </a:r>
          <a:r>
            <a:rPr lang="zh-CN" sz="2100" kern="12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rPr>
            <a:t>提升稳健性，降低环境干扰误差。</a:t>
          </a:r>
        </a:p>
      </dsp:txBody>
      <dsp:txXfrm>
        <a:off x="59970" y="3386562"/>
        <a:ext cx="6662958" cy="11085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5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95319-04DB-4627-B914-FEAD17670FAD}" type="datetimeFigureOut">
              <a:rPr lang="zh-CN" altLang="en-US" smtClean="0"/>
              <a:t>2025/10/01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2" y="9430092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5" y="9430092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8B3CB6-D103-4C83-AFD8-CB0F8A0129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722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5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1FCA7-B073-4F31-8DBD-F18F16A22A90}" type="datetimeFigureOut">
              <a:rPr lang="zh-CN" altLang="en-US" smtClean="0"/>
              <a:t>2025/10/01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15908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2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5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BB846B-779C-4EEA-A763-70F8CC8E0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713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各位老师、同学，大家好！我是中山大学的</a:t>
            </a:r>
            <a:r>
              <a:rPr lang="en-US" altLang="zh-CN" sz="1800" kern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qp</a:t>
            </a:r>
            <a:r>
              <a:rPr lang="zh-CN" altLang="zh-CN" sz="1800" kern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，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今天由我来汇报题为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水下目标定位与识别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多任务混合专家</a:t>
            </a:r>
            <a:r>
              <a:rPr lang="en-US" altLang="zh-CN" sz="1800" dirty="0">
                <a:solidFill>
                  <a:srgbClr val="006E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MEG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模型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的研究。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B846B-779C-4EEA-A763-70F8CC8E008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353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使用基于射线理论的宽带合成算法仿真声纳接收信号。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1783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经过信道后能看到多途到达带来的梳妆滤波。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65586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再看我们设计的水声定位识别联合模型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——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多任务混合专家（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MEG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）模型。它包含四个核心模块：任务模型有定位头和识别头，分别处理定位和识别任务，输入输出特征维度都为批量大小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×192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；专家层有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5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个全连接层专家，分别对应定位（输出通道数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1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）和识别（输出通道数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5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）任务；门控层用线性全连接层，根据输入特征为专家分配权重；输出层通过线性全连接层输出最终结果。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486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模型训练参数方面，训练轮数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150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，批量大小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64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，学习率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0.001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，用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Adam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优化器，采用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He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初始化方法，损失函数为多任务损失函数，同时用准确率</a:t>
            </a:r>
            <a:r>
              <a:rPr lang="zh-CN" altLang="en-US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、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定位误差、相对准确率评估定位性能。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29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接下来是实验结果。我们做了多组实验来验证模型性能。</a:t>
            </a:r>
            <a:endParaRPr lang="zh-CN" altLang="zh-CN" sz="1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B846B-779C-4EEA-A763-70F8CC8E008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47181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首先是训练和测试结果。从训练过程曲线能看到，模型损失随着训练轮数增加逐渐降低并趋于稳定，权重参数也能较好地收敛；测试结果中，深度和距离的预测值与真实值贴合度较高，说明模型的定位和识别效果不错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6608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然后是输入特征对比实验。我们测试了</a:t>
            </a:r>
            <a:r>
              <a:rPr lang="zh-CN" altLang="en-US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将声纳接收波形进行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Mel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、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STFT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、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MFCC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等五种特征</a:t>
            </a:r>
            <a:r>
              <a:rPr lang="zh-CN" altLang="en-US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的提取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，通过对比发现，不同特征在维度、参数设置上有差异，对应的模型性能也不同，其中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STFT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GFCC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特征表现相对更优，为后续模型优化提供了依据。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8324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网络结构对比实验中，我们将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MEG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模型与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ResNet18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、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ResNet50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、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DenseNet121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等主流网络对比。</a:t>
            </a:r>
            <a:r>
              <a:rPr lang="en-US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MEG</a:t>
            </a:r>
            <a:r>
              <a:rPr lang="zh-CN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模型</a:t>
            </a:r>
            <a:r>
              <a:rPr lang="zh-CN" altLang="en-US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的识别和定位效果更好。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7343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从收敛速度看，</a:t>
            </a:r>
            <a:r>
              <a:rPr lang="en-US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GFCC</a:t>
            </a:r>
            <a:r>
              <a:rPr lang="zh-CN" altLang="en-US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作为输入特征的</a:t>
            </a:r>
            <a:r>
              <a:rPr lang="en-US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MEG</a:t>
            </a:r>
            <a:r>
              <a:rPr lang="zh-CN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模型在较少训练轮数下就能达到较高准确率</a:t>
            </a:r>
            <a:r>
              <a:rPr lang="zh-CN" altLang="en-US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55022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从训练成本和参数规模来看，</a:t>
            </a:r>
            <a:r>
              <a:rPr lang="en-US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MEG</a:t>
            </a:r>
            <a:r>
              <a:rPr lang="zh-CN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模型在保证高准确率的同时，训练时间更短、参数规模更小，综合性能更优。</a:t>
            </a:r>
            <a:endParaRPr lang="zh-CN" altLang="zh-CN" sz="1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589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接下来，我会从研究背景、现状、数据集与模型设计、实验结果以及总结展望这几个方面展开介绍。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B846B-779C-4EEA-A763-70F8CC8E008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70820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最后，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5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折交叉验证实验进一步验证了模型的稳定性。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STFT</a:t>
            </a:r>
            <a:r>
              <a:rPr lang="zh-CN" altLang="en-US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GFCC</a:t>
            </a:r>
            <a:r>
              <a:rPr lang="zh-CN" altLang="en-US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作为输入的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MEG</a:t>
            </a:r>
            <a:r>
              <a:rPr lang="zh-CN" altLang="en-US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网络的识别、定位准确率均较高，方差也较小。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1625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B846B-779C-4EEA-A763-70F8CC8E008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87692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总结来说，我们主要做了三方面工作：一是通过基于射线理论的数据增强算法，扩充了</a:t>
            </a:r>
            <a:r>
              <a:rPr lang="en-US" altLang="zh-CN" sz="1800" kern="0" dirty="0" err="1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ShipsEar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数据集，构建了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DS3500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数据集；二是设计了创新性与高效性兼具的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MEG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框架，结合定位任务学习目标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- 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声呐相对位置，用多专家多门控机制为不同水声信号分配独立参数空间；三是通过实验验证，在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DS3500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数据集上，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MEG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模型比</a:t>
            </a:r>
            <a:r>
              <a:rPr lang="en-US" altLang="zh-CN" sz="1800" kern="0" dirty="0" err="1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ResNet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、</a:t>
            </a:r>
            <a:r>
              <a:rPr lang="en-US" altLang="zh-CN" sz="1800" kern="0" dirty="0" err="1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Swin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- Transformer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等主流网络表现更优。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未来，我们计划针对更复杂的海洋条件，比如极端海况、复杂地形等，优化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MEG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模型的结构与参数；同时，将模型与强化学习、迁移学习等先进技术融合，进一步拓展其在水下探测、海洋资源开发等领域的应用范围。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7834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以上就是我的汇报内容，感谢大家的聆听，欢迎各位老师和同学批评指正！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B846B-779C-4EEA-A763-70F8CC8E008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898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首先来看研究背景。目前水下目标定位与识别这一领域面临不少难题。从数据层面讲，海上试验成本高，导致数据量少，而且试验环境单一，数据质量还难以控制。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495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从技术层面看，海洋声信道是公认最具挑战性的信道之一，它复杂多变</a:t>
            </a:r>
            <a:r>
              <a:rPr lang="zh-CN" altLang="en-US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，</a:t>
            </a:r>
            <a:r>
              <a:rPr lang="zh-CN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多径效应严重、多普勒效应明显，这些都会导致目标特征畸变，让复杂环境下的定位和识别难上加难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17522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了解了背景，再看看研究现状。这部分我分三个方向来讲。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B846B-779C-4EEA-A763-70F8CC8E008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060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构建</a:t>
            </a:r>
            <a:r>
              <a:rPr lang="en-US" altLang="zh-CN" sz="1200" dirty="0">
                <a:latin typeface="黑体" panose="02010609060101010101" pitchFamily="49" charset="-122"/>
                <a:ea typeface="黑体" panose="02010609060101010101" pitchFamily="49" charset="-122"/>
              </a:rPr>
              <a:t>DS3500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数据集，由近场实测到远场扩充。</a:t>
            </a: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075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针对现有研究的不足，我们构建了数据集并设计了相应模型。</a:t>
            </a:r>
            <a:endParaRPr lang="zh-CN" altLang="zh-CN" sz="1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BB846B-779C-4EEA-A763-70F8CC8E008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831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先看数据集。基础数据集包含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到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五类，涵盖挖泥船、摩托艇、客运渡轮等多种船舶类型以及背景噪声</a:t>
            </a:r>
            <a:r>
              <a:rPr lang="zh-CN" altLang="en-US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。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53224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85738" y="1389063"/>
            <a:ext cx="6665912" cy="3751262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在此基础上，设定声纳位置（经度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17.17°E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、纬度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114.22°N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，深度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100 - 1100m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）、目标方位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55°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、吃水深度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10m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、距离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1 - 11km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等参数，采用基于射线理论的数据增强算法，模拟信号在不同信道中的传播，构建了覆盖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3500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米水深深海直达区与阴影区的</a:t>
            </a:r>
            <a:r>
              <a:rPr lang="en-US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DS3500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数据集，解决了数据量不足的问题。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2A49F2-295E-4A45-9A0F-77D891E2216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540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资源 3">
            <a:extLst>
              <a:ext uri="{FF2B5EF4-FFF2-40B4-BE49-F238E27FC236}">
                <a16:creationId xmlns:a16="http://schemas.microsoft.com/office/drawing/2014/main" id="{DE644F88-BE39-4DF2-96D5-27A1C13ED0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0145" y="2"/>
            <a:ext cx="838200" cy="80835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DEDEDE"/>
                  </a:outerShdw>
                </a:effectLst>
              </a14:hiddenEffects>
            </a:ext>
          </a:ex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3314C43-AE04-45E9-9A25-19127F65950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6369462"/>
            <a:ext cx="1783579" cy="485191"/>
          </a:xfrm>
          <a:prstGeom prst="rect">
            <a:avLst/>
          </a:prstGeom>
        </p:spPr>
      </p:pic>
      <p:pic>
        <p:nvPicPr>
          <p:cNvPr id="9" name="Picture 2" descr="http://www.em-conf.com/apcap2020/images/logo/apcap2020.png">
            <a:extLst>
              <a:ext uri="{FF2B5EF4-FFF2-40B4-BE49-F238E27FC236}">
                <a16:creationId xmlns:a16="http://schemas.microsoft.com/office/drawing/2014/main" id="{3952B30C-EF2F-4FD5-92EA-C9CABBE3A5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2168" y="38796"/>
            <a:ext cx="1214621" cy="727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6328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377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4483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http://www.em-conf.com/apcap2020/images/logo/apcap2020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2168" y="38796"/>
            <a:ext cx="1214621" cy="727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75960" y="6356351"/>
            <a:ext cx="2743200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资源 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0145" y="2"/>
            <a:ext cx="838200" cy="80835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DEDEDE"/>
                  </a:outerShdw>
                </a:effectLst>
              </a14:hiddenEffects>
            </a:ext>
          </a:extLst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8763019" y="214297"/>
            <a:ext cx="3333732" cy="500063"/>
          </a:xfrm>
          <a:prstGeom prst="rect">
            <a:avLst/>
          </a:prstGeom>
        </p:spPr>
        <p:txBody>
          <a:bodyPr/>
          <a:lstStyle>
            <a:lvl1pPr>
              <a:buNone/>
              <a:defRPr b="1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 dirty="0"/>
              <a:t>APCAP 2015</a:t>
            </a:r>
            <a:endParaRPr lang="zh-CN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560993-3650-4B9C-928E-B06AA39F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5960" y="6356351"/>
            <a:ext cx="2743200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3F64BC0-FCE7-4BE0-98EC-4703C631FA1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C575E74-409E-4117-979E-39374C5CF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5960" y="6356351"/>
            <a:ext cx="2743200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3F64BC0-FCE7-4BE0-98EC-4703C631FA1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1D4B3C3-B8BD-4ECE-9686-09E3B6E3A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5960" y="6356351"/>
            <a:ext cx="2743200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3F64BC0-FCE7-4BE0-98EC-4703C631FA1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3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22A99F3-BB45-4767-A86A-9CFBB4D23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5960" y="6356351"/>
            <a:ext cx="2743200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3F64BC0-FCE7-4BE0-98EC-4703C631FA1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AC5830D-4EA3-44B2-95E2-1D1EA74F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5960" y="6356351"/>
            <a:ext cx="2743200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3F64BC0-FCE7-4BE0-98EC-4703C631FA1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328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97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64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41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183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851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542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644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任意多边形 14">
            <a:extLst>
              <a:ext uri="{FF2B5EF4-FFF2-40B4-BE49-F238E27FC236}">
                <a16:creationId xmlns:a16="http://schemas.microsoft.com/office/drawing/2014/main" id="{243F45F0-3FD5-46AF-BEE1-FD4D39D6CC55}"/>
              </a:ext>
            </a:extLst>
          </p:cNvPr>
          <p:cNvSpPr/>
          <p:nvPr userDrawn="1"/>
        </p:nvSpPr>
        <p:spPr bwMode="auto">
          <a:xfrm>
            <a:off x="48086" y="58774"/>
            <a:ext cx="1397223" cy="749706"/>
          </a:xfrm>
          <a:custGeom>
            <a:avLst/>
            <a:gdLst>
              <a:gd name="T0" fmla="*/ 0 w 872351"/>
              <a:gd name="T1" fmla="*/ 0 h 721783"/>
              <a:gd name="T2" fmla="*/ 872351 w 872351"/>
              <a:gd name="T3" fmla="*/ 721783 h 721783"/>
            </a:gdLst>
            <a:ahLst/>
            <a:cxnLst>
              <a:cxn ang="0">
                <a:pos x="0" y="0"/>
              </a:cxn>
              <a:cxn ang="0">
                <a:pos x="697880" y="0"/>
              </a:cxn>
              <a:cxn ang="0">
                <a:pos x="872351" y="360892"/>
              </a:cxn>
              <a:cxn ang="0">
                <a:pos x="697880" y="721783"/>
              </a:cxn>
              <a:cxn ang="0">
                <a:pos x="0" y="721783"/>
              </a:cxn>
              <a:cxn ang="0">
                <a:pos x="0" y="0"/>
              </a:cxn>
            </a:cxnLst>
            <a:rect l="T0" t="T1" r="T2" b="T3"/>
            <a:pathLst>
              <a:path w="872351" h="721783">
                <a:moveTo>
                  <a:pt x="0" y="0"/>
                </a:moveTo>
                <a:lnTo>
                  <a:pt x="697880" y="0"/>
                </a:lnTo>
                <a:lnTo>
                  <a:pt x="872351" y="360892"/>
                </a:lnTo>
                <a:lnTo>
                  <a:pt x="697880" y="721783"/>
                </a:lnTo>
                <a:lnTo>
                  <a:pt x="0" y="721783"/>
                </a:lnTo>
                <a:lnTo>
                  <a:pt x="0" y="0"/>
                </a:lnTo>
                <a:close/>
              </a:path>
            </a:pathLst>
          </a:custGeom>
          <a:solidFill>
            <a:srgbClr val="A30653"/>
          </a:solidFill>
          <a:ln w="76200" cap="flat" cmpd="sng">
            <a:solidFill>
              <a:srgbClr val="FFFFFF"/>
            </a:solidFill>
            <a:round/>
          </a:ln>
          <a:effectLst/>
        </p:spPr>
        <p:txBody>
          <a:bodyPr lIns="90170" tIns="46990" rIns="90170" bIns="46990" anchor="ctr"/>
          <a:lstStyle/>
          <a:p>
            <a:endParaRPr lang="zh-CN" altLang="en-US" sz="1800"/>
          </a:p>
        </p:txBody>
      </p:sp>
      <p:sp>
        <p:nvSpPr>
          <p:cNvPr id="8" name="直接连接符 38">
            <a:extLst>
              <a:ext uri="{FF2B5EF4-FFF2-40B4-BE49-F238E27FC236}">
                <a16:creationId xmlns:a16="http://schemas.microsoft.com/office/drawing/2014/main" id="{082935E8-384D-4929-8EC8-54ADE86096D2}"/>
              </a:ext>
            </a:extLst>
          </p:cNvPr>
          <p:cNvSpPr>
            <a:spLocks noChangeShapeType="1"/>
          </p:cNvSpPr>
          <p:nvPr userDrawn="1"/>
        </p:nvSpPr>
        <p:spPr bwMode="auto">
          <a:xfrm flipV="1">
            <a:off x="-38098" y="813226"/>
            <a:ext cx="12230100" cy="23813"/>
          </a:xfrm>
          <a:prstGeom prst="line">
            <a:avLst/>
          </a:prstGeom>
          <a:noFill/>
          <a:ln w="25400" cap="flat" cmpd="sng">
            <a:solidFill>
              <a:srgbClr val="A30653"/>
            </a:solidFill>
            <a:round/>
          </a:ln>
          <a:effectLst/>
        </p:spPr>
        <p:txBody>
          <a:bodyPr/>
          <a:lstStyle/>
          <a:p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138697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5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6.xml"/><Relationship Id="rId5" Type="http://schemas.openxmlformats.org/officeDocument/2006/relationships/image" Target="../media/image250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8.xml"/><Relationship Id="rId5" Type="http://schemas.openxmlformats.org/officeDocument/2006/relationships/image" Target="../media/image31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34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9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37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0.xml"/><Relationship Id="rId6" Type="http://schemas.openxmlformats.org/officeDocument/2006/relationships/image" Target="../media/image36.png"/><Relationship Id="rId5" Type="http://schemas.openxmlformats.org/officeDocument/2006/relationships/image" Target="../media/image11.png"/><Relationship Id="rId4" Type="http://schemas.openxmlformats.org/officeDocument/2006/relationships/image" Target="../media/image3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1.xml"/><Relationship Id="rId5" Type="http://schemas.openxmlformats.org/officeDocument/2006/relationships/image" Target="../media/image38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2.xml"/><Relationship Id="rId5" Type="http://schemas.openxmlformats.org/officeDocument/2006/relationships/image" Target="../media/image39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42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3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4.xml"/><Relationship Id="rId6" Type="http://schemas.openxmlformats.org/officeDocument/2006/relationships/image" Target="../media/image44.png"/><Relationship Id="rId5" Type="http://schemas.openxmlformats.org/officeDocument/2006/relationships/image" Target="../media/image11.png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5.xml"/><Relationship Id="rId5" Type="http://schemas.openxmlformats.org/officeDocument/2006/relationships/image" Target="../media/image11.png"/><Relationship Id="rId4" Type="http://schemas.openxmlformats.org/officeDocument/2006/relationships/image" Target="../media/image4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6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20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11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13" Type="http://schemas.microsoft.com/office/2007/relationships/diagramDrawing" Target="../diagrams/drawing1.xml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5.png"/><Relationship Id="rId12" Type="http://schemas.openxmlformats.org/officeDocument/2006/relationships/diagramColors" Target="../diagrams/colors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3.xml"/><Relationship Id="rId6" Type="http://schemas.openxmlformats.org/officeDocument/2006/relationships/image" Target="../media/image24.png"/><Relationship Id="rId11" Type="http://schemas.openxmlformats.org/officeDocument/2006/relationships/diagramQuickStyle" Target="../diagrams/quickStyle1.xml"/><Relationship Id="rId5" Type="http://schemas.openxmlformats.org/officeDocument/2006/relationships/image" Target="../media/image11.png"/><Relationship Id="rId10" Type="http://schemas.openxmlformats.org/officeDocument/2006/relationships/diagramLayout" Target="../diagrams/layout1.xml"/><Relationship Id="rId4" Type="http://schemas.openxmlformats.org/officeDocument/2006/relationships/image" Target="../media/image23.png"/><Relationship Id="rId9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4.xml"/><Relationship Id="rId5" Type="http://schemas.openxmlformats.org/officeDocument/2006/relationships/image" Target="../media/image27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5.xml"/><Relationship Id="rId5" Type="http://schemas.openxmlformats.org/officeDocument/2006/relationships/image" Target="../media/image28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 bwMode="auto">
          <a:xfrm>
            <a:off x="1640369" y="1557026"/>
            <a:ext cx="8898381" cy="234857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4000" dirty="0">
                <a:solidFill>
                  <a:srgbClr val="006E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水下目标定位与识别</a:t>
            </a:r>
            <a:endParaRPr lang="en-US" altLang="zh-CN" sz="4000" dirty="0">
              <a:solidFill>
                <a:srgbClr val="006EC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4000" dirty="0">
                <a:solidFill>
                  <a:srgbClr val="006E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多任务混合专家</a:t>
            </a:r>
            <a:r>
              <a:rPr lang="en-US" altLang="zh-CN" sz="4000" dirty="0">
                <a:solidFill>
                  <a:srgbClr val="006E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MEG</a:t>
            </a:r>
            <a:r>
              <a:rPr lang="zh-CN" altLang="en-US" sz="4000" dirty="0">
                <a:solidFill>
                  <a:srgbClr val="006E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</a:t>
            </a:r>
            <a:endParaRPr lang="en-US" altLang="zh-CN" sz="4000" dirty="0">
              <a:solidFill>
                <a:srgbClr val="006EC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57" y="215764"/>
            <a:ext cx="2960881" cy="964652"/>
          </a:xfrm>
          <a:prstGeom prst="rect">
            <a:avLst/>
          </a:prstGeom>
        </p:spPr>
      </p:pic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E5D36B2-D076-4A7A-8813-FDB860046180}"/>
              </a:ext>
            </a:extLst>
          </p:cNvPr>
          <p:cNvCxnSpPr>
            <a:cxnSpLocks/>
          </p:cNvCxnSpPr>
          <p:nvPr/>
        </p:nvCxnSpPr>
        <p:spPr>
          <a:xfrm>
            <a:off x="624076" y="1305265"/>
            <a:ext cx="11015847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9" name="TextBox 6">
            <a:extLst>
              <a:ext uri="{FF2B5EF4-FFF2-40B4-BE49-F238E27FC236}">
                <a16:creationId xmlns:a16="http://schemas.microsoft.com/office/drawing/2014/main" id="{76B699BF-B121-484F-AD2E-68F81BB959B2}"/>
              </a:ext>
            </a:extLst>
          </p:cNvPr>
          <p:cNvSpPr txBox="1"/>
          <p:nvPr/>
        </p:nvSpPr>
        <p:spPr>
          <a:xfrm>
            <a:off x="3767129" y="4835704"/>
            <a:ext cx="2068146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b="1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 告 人</a:t>
            </a:r>
            <a:r>
              <a:rPr lang="zh-CN" altLang="en-US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</a:t>
            </a:r>
            <a:r>
              <a:rPr lang="en-US" altLang="zh-CN" dirty="0" err="1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qp</a:t>
            </a:r>
            <a:r>
              <a:rPr lang="zh-CN" altLang="en-US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7C9694EC-7225-4FEE-B5AD-FD2A6128EAB3}"/>
              </a:ext>
            </a:extLst>
          </p:cNvPr>
          <p:cNvSpPr txBox="1"/>
          <p:nvPr/>
        </p:nvSpPr>
        <p:spPr>
          <a:xfrm>
            <a:off x="3819375" y="5443802"/>
            <a:ext cx="1821284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r>
              <a:rPr lang="zh-CN" altLang="en-US" sz="2000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 err="1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lzh</a:t>
            </a:r>
            <a:endParaRPr lang="zh-CN" altLang="en-US" sz="2000" dirty="0">
              <a:solidFill>
                <a:srgbClr val="0147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32C07BE4-AD99-4BCA-8BE7-B9FB2AF0B50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856045" y="4762731"/>
            <a:ext cx="462900" cy="46624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rgbClr val="014723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Freeform 8">
            <a:extLst>
              <a:ext uri="{FF2B5EF4-FFF2-40B4-BE49-F238E27FC236}">
                <a16:creationId xmlns:a16="http://schemas.microsoft.com/office/drawing/2014/main" id="{BB4C5D06-891D-413B-987D-0D083F4CFC0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895750" y="5410720"/>
            <a:ext cx="464288" cy="466246"/>
          </a:xfrm>
          <a:custGeom>
            <a:avLst/>
            <a:gdLst>
              <a:gd name="T0" fmla="*/ 422 w 422"/>
              <a:gd name="T1" fmla="*/ 211 h 422"/>
              <a:gd name="T2" fmla="*/ 0 w 422"/>
              <a:gd name="T3" fmla="*/ 211 h 422"/>
              <a:gd name="T4" fmla="*/ 340 w 422"/>
              <a:gd name="T5" fmla="*/ 117 h 422"/>
              <a:gd name="T6" fmla="*/ 345 w 422"/>
              <a:gd name="T7" fmla="*/ 123 h 422"/>
              <a:gd name="T8" fmla="*/ 344 w 422"/>
              <a:gd name="T9" fmla="*/ 226 h 422"/>
              <a:gd name="T10" fmla="*/ 340 w 422"/>
              <a:gd name="T11" fmla="*/ 227 h 422"/>
              <a:gd name="T12" fmla="*/ 217 w 422"/>
              <a:gd name="T13" fmla="*/ 226 h 422"/>
              <a:gd name="T14" fmla="*/ 215 w 422"/>
              <a:gd name="T15" fmla="*/ 222 h 422"/>
              <a:gd name="T16" fmla="*/ 286 w 422"/>
              <a:gd name="T17" fmla="*/ 164 h 422"/>
              <a:gd name="T18" fmla="*/ 215 w 422"/>
              <a:gd name="T19" fmla="*/ 171 h 422"/>
              <a:gd name="T20" fmla="*/ 217 w 422"/>
              <a:gd name="T21" fmla="*/ 119 h 422"/>
              <a:gd name="T22" fmla="*/ 220 w 422"/>
              <a:gd name="T23" fmla="*/ 117 h 422"/>
              <a:gd name="T24" fmla="*/ 220 w 422"/>
              <a:gd name="T25" fmla="*/ 96 h 422"/>
              <a:gd name="T26" fmla="*/ 202 w 422"/>
              <a:gd name="T27" fmla="*/ 104 h 422"/>
              <a:gd name="T28" fmla="*/ 194 w 422"/>
              <a:gd name="T29" fmla="*/ 174 h 422"/>
              <a:gd name="T30" fmla="*/ 186 w 422"/>
              <a:gd name="T31" fmla="*/ 166 h 422"/>
              <a:gd name="T32" fmla="*/ 137 w 422"/>
              <a:gd name="T33" fmla="*/ 151 h 422"/>
              <a:gd name="T34" fmla="*/ 54 w 422"/>
              <a:gd name="T35" fmla="*/ 173 h 422"/>
              <a:gd name="T36" fmla="*/ 77 w 422"/>
              <a:gd name="T37" fmla="*/ 243 h 422"/>
              <a:gd name="T38" fmla="*/ 81 w 422"/>
              <a:gd name="T39" fmla="*/ 192 h 422"/>
              <a:gd name="T40" fmla="*/ 81 w 422"/>
              <a:gd name="T41" fmla="*/ 256 h 422"/>
              <a:gd name="T42" fmla="*/ 106 w 422"/>
              <a:gd name="T43" fmla="*/ 350 h 422"/>
              <a:gd name="T44" fmla="*/ 112 w 422"/>
              <a:gd name="T45" fmla="*/ 272 h 422"/>
              <a:gd name="T46" fmla="*/ 137 w 422"/>
              <a:gd name="T47" fmla="*/ 350 h 422"/>
              <a:gd name="T48" fmla="*/ 137 w 422"/>
              <a:gd name="T49" fmla="*/ 256 h 422"/>
              <a:gd name="T50" fmla="*/ 137 w 422"/>
              <a:gd name="T51" fmla="*/ 192 h 422"/>
              <a:gd name="T52" fmla="*/ 162 w 422"/>
              <a:gd name="T53" fmla="*/ 192 h 422"/>
              <a:gd name="T54" fmla="*/ 186 w 422"/>
              <a:gd name="T55" fmla="*/ 185 h 422"/>
              <a:gd name="T56" fmla="*/ 194 w 422"/>
              <a:gd name="T57" fmla="*/ 222 h 422"/>
              <a:gd name="T58" fmla="*/ 202 w 422"/>
              <a:gd name="T59" fmla="*/ 240 h 422"/>
              <a:gd name="T60" fmla="*/ 220 w 422"/>
              <a:gd name="T61" fmla="*/ 248 h 422"/>
              <a:gd name="T62" fmla="*/ 359 w 422"/>
              <a:gd name="T63" fmla="*/ 240 h 422"/>
              <a:gd name="T64" fmla="*/ 366 w 422"/>
              <a:gd name="T65" fmla="*/ 222 h 422"/>
              <a:gd name="T66" fmla="*/ 359 w 422"/>
              <a:gd name="T67" fmla="*/ 104 h 422"/>
              <a:gd name="T68" fmla="*/ 220 w 422"/>
              <a:gd name="T69" fmla="*/ 96 h 422"/>
              <a:gd name="T70" fmla="*/ 344 w 422"/>
              <a:gd name="T71" fmla="*/ 277 h 422"/>
              <a:gd name="T72" fmla="*/ 346 w 422"/>
              <a:gd name="T73" fmla="*/ 351 h 422"/>
              <a:gd name="T74" fmla="*/ 298 w 422"/>
              <a:gd name="T75" fmla="*/ 277 h 422"/>
              <a:gd name="T76" fmla="*/ 250 w 422"/>
              <a:gd name="T77" fmla="*/ 351 h 422"/>
              <a:gd name="T78" fmla="*/ 244 w 422"/>
              <a:gd name="T79" fmla="*/ 277 h 422"/>
              <a:gd name="T80" fmla="*/ 221 w 422"/>
              <a:gd name="T81" fmla="*/ 254 h 422"/>
              <a:gd name="T82" fmla="*/ 109 w 422"/>
              <a:gd name="T83" fmla="*/ 75 h 422"/>
              <a:gd name="T84" fmla="*/ 109 w 422"/>
              <a:gd name="T85" fmla="*/ 146 h 422"/>
              <a:gd name="T86" fmla="*/ 109 w 422"/>
              <a:gd name="T87" fmla="*/ 75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2" h="422">
                <a:moveTo>
                  <a:pt x="211" y="0"/>
                </a:moveTo>
                <a:cubicBezTo>
                  <a:pt x="327" y="0"/>
                  <a:pt x="422" y="94"/>
                  <a:pt x="422" y="211"/>
                </a:cubicBezTo>
                <a:cubicBezTo>
                  <a:pt x="422" y="327"/>
                  <a:pt x="327" y="422"/>
                  <a:pt x="211" y="422"/>
                </a:cubicBezTo>
                <a:cubicBezTo>
                  <a:pt x="94" y="422"/>
                  <a:pt x="0" y="327"/>
                  <a:pt x="0" y="211"/>
                </a:cubicBezTo>
                <a:cubicBezTo>
                  <a:pt x="0" y="94"/>
                  <a:pt x="94" y="0"/>
                  <a:pt x="211" y="0"/>
                </a:cubicBezTo>
                <a:close/>
                <a:moveTo>
                  <a:pt x="340" y="117"/>
                </a:moveTo>
                <a:cubicBezTo>
                  <a:pt x="341" y="117"/>
                  <a:pt x="343" y="118"/>
                  <a:pt x="344" y="119"/>
                </a:cubicBezTo>
                <a:cubicBezTo>
                  <a:pt x="345" y="120"/>
                  <a:pt x="345" y="121"/>
                  <a:pt x="345" y="123"/>
                </a:cubicBezTo>
                <a:lnTo>
                  <a:pt x="345" y="222"/>
                </a:lnTo>
                <a:cubicBezTo>
                  <a:pt x="345" y="223"/>
                  <a:pt x="345" y="225"/>
                  <a:pt x="344" y="226"/>
                </a:cubicBezTo>
                <a:lnTo>
                  <a:pt x="344" y="226"/>
                </a:lnTo>
                <a:cubicBezTo>
                  <a:pt x="343" y="227"/>
                  <a:pt x="341" y="227"/>
                  <a:pt x="340" y="227"/>
                </a:cubicBezTo>
                <a:lnTo>
                  <a:pt x="220" y="227"/>
                </a:lnTo>
                <a:cubicBezTo>
                  <a:pt x="219" y="227"/>
                  <a:pt x="218" y="227"/>
                  <a:pt x="217" y="226"/>
                </a:cubicBezTo>
                <a:lnTo>
                  <a:pt x="217" y="226"/>
                </a:lnTo>
                <a:cubicBezTo>
                  <a:pt x="216" y="225"/>
                  <a:pt x="215" y="223"/>
                  <a:pt x="215" y="222"/>
                </a:cubicBezTo>
                <a:lnTo>
                  <a:pt x="215" y="179"/>
                </a:lnTo>
                <a:lnTo>
                  <a:pt x="286" y="164"/>
                </a:lnTo>
                <a:lnTo>
                  <a:pt x="286" y="162"/>
                </a:lnTo>
                <a:lnTo>
                  <a:pt x="215" y="171"/>
                </a:lnTo>
                <a:lnTo>
                  <a:pt x="215" y="123"/>
                </a:lnTo>
                <a:cubicBezTo>
                  <a:pt x="215" y="121"/>
                  <a:pt x="216" y="120"/>
                  <a:pt x="217" y="119"/>
                </a:cubicBezTo>
                <a:lnTo>
                  <a:pt x="217" y="119"/>
                </a:lnTo>
                <a:cubicBezTo>
                  <a:pt x="218" y="118"/>
                  <a:pt x="219" y="117"/>
                  <a:pt x="220" y="117"/>
                </a:cubicBezTo>
                <a:lnTo>
                  <a:pt x="340" y="117"/>
                </a:lnTo>
                <a:close/>
                <a:moveTo>
                  <a:pt x="220" y="96"/>
                </a:moveTo>
                <a:cubicBezTo>
                  <a:pt x="213" y="96"/>
                  <a:pt x="206" y="99"/>
                  <a:pt x="202" y="104"/>
                </a:cubicBezTo>
                <a:lnTo>
                  <a:pt x="202" y="104"/>
                </a:lnTo>
                <a:cubicBezTo>
                  <a:pt x="197" y="109"/>
                  <a:pt x="194" y="115"/>
                  <a:pt x="194" y="123"/>
                </a:cubicBezTo>
                <a:lnTo>
                  <a:pt x="194" y="174"/>
                </a:lnTo>
                <a:lnTo>
                  <a:pt x="186" y="175"/>
                </a:lnTo>
                <a:lnTo>
                  <a:pt x="186" y="166"/>
                </a:lnTo>
                <a:lnTo>
                  <a:pt x="162" y="166"/>
                </a:lnTo>
                <a:lnTo>
                  <a:pt x="137" y="151"/>
                </a:lnTo>
                <a:lnTo>
                  <a:pt x="77" y="151"/>
                </a:lnTo>
                <a:cubicBezTo>
                  <a:pt x="64" y="151"/>
                  <a:pt x="54" y="161"/>
                  <a:pt x="54" y="173"/>
                </a:cubicBezTo>
                <a:lnTo>
                  <a:pt x="54" y="243"/>
                </a:lnTo>
                <a:lnTo>
                  <a:pt x="77" y="243"/>
                </a:lnTo>
                <a:lnTo>
                  <a:pt x="77" y="192"/>
                </a:lnTo>
                <a:lnTo>
                  <a:pt x="81" y="192"/>
                </a:lnTo>
                <a:lnTo>
                  <a:pt x="81" y="243"/>
                </a:lnTo>
                <a:lnTo>
                  <a:pt x="81" y="256"/>
                </a:lnTo>
                <a:lnTo>
                  <a:pt x="81" y="350"/>
                </a:lnTo>
                <a:lnTo>
                  <a:pt x="106" y="350"/>
                </a:lnTo>
                <a:lnTo>
                  <a:pt x="106" y="272"/>
                </a:lnTo>
                <a:lnTo>
                  <a:pt x="112" y="272"/>
                </a:lnTo>
                <a:lnTo>
                  <a:pt x="112" y="350"/>
                </a:lnTo>
                <a:lnTo>
                  <a:pt x="137" y="350"/>
                </a:lnTo>
                <a:lnTo>
                  <a:pt x="137" y="336"/>
                </a:lnTo>
                <a:lnTo>
                  <a:pt x="137" y="256"/>
                </a:lnTo>
                <a:lnTo>
                  <a:pt x="137" y="243"/>
                </a:lnTo>
                <a:lnTo>
                  <a:pt x="137" y="192"/>
                </a:lnTo>
                <a:lnTo>
                  <a:pt x="137" y="177"/>
                </a:lnTo>
                <a:lnTo>
                  <a:pt x="162" y="192"/>
                </a:lnTo>
                <a:lnTo>
                  <a:pt x="186" y="192"/>
                </a:lnTo>
                <a:lnTo>
                  <a:pt x="186" y="185"/>
                </a:lnTo>
                <a:lnTo>
                  <a:pt x="194" y="184"/>
                </a:lnTo>
                <a:lnTo>
                  <a:pt x="194" y="222"/>
                </a:lnTo>
                <a:cubicBezTo>
                  <a:pt x="194" y="229"/>
                  <a:pt x="197" y="236"/>
                  <a:pt x="202" y="240"/>
                </a:cubicBezTo>
                <a:lnTo>
                  <a:pt x="202" y="240"/>
                </a:lnTo>
                <a:lnTo>
                  <a:pt x="202" y="241"/>
                </a:lnTo>
                <a:cubicBezTo>
                  <a:pt x="207" y="245"/>
                  <a:pt x="213" y="248"/>
                  <a:pt x="220" y="248"/>
                </a:cubicBezTo>
                <a:lnTo>
                  <a:pt x="340" y="248"/>
                </a:lnTo>
                <a:cubicBezTo>
                  <a:pt x="347" y="248"/>
                  <a:pt x="354" y="245"/>
                  <a:pt x="359" y="240"/>
                </a:cubicBezTo>
                <a:lnTo>
                  <a:pt x="359" y="241"/>
                </a:lnTo>
                <a:cubicBezTo>
                  <a:pt x="363" y="236"/>
                  <a:pt x="366" y="229"/>
                  <a:pt x="366" y="222"/>
                </a:cubicBezTo>
                <a:lnTo>
                  <a:pt x="366" y="123"/>
                </a:lnTo>
                <a:cubicBezTo>
                  <a:pt x="366" y="115"/>
                  <a:pt x="363" y="109"/>
                  <a:pt x="359" y="104"/>
                </a:cubicBezTo>
                <a:cubicBezTo>
                  <a:pt x="354" y="99"/>
                  <a:pt x="347" y="96"/>
                  <a:pt x="340" y="96"/>
                </a:cubicBezTo>
                <a:lnTo>
                  <a:pt x="220" y="96"/>
                </a:lnTo>
                <a:close/>
                <a:moveTo>
                  <a:pt x="344" y="254"/>
                </a:moveTo>
                <a:lnTo>
                  <a:pt x="344" y="277"/>
                </a:lnTo>
                <a:lnTo>
                  <a:pt x="325" y="277"/>
                </a:lnTo>
                <a:lnTo>
                  <a:pt x="346" y="351"/>
                </a:lnTo>
                <a:lnTo>
                  <a:pt x="319" y="351"/>
                </a:lnTo>
                <a:lnTo>
                  <a:pt x="298" y="277"/>
                </a:lnTo>
                <a:lnTo>
                  <a:pt x="271" y="277"/>
                </a:lnTo>
                <a:lnTo>
                  <a:pt x="250" y="351"/>
                </a:lnTo>
                <a:lnTo>
                  <a:pt x="223" y="351"/>
                </a:lnTo>
                <a:lnTo>
                  <a:pt x="244" y="277"/>
                </a:lnTo>
                <a:lnTo>
                  <a:pt x="221" y="277"/>
                </a:lnTo>
                <a:lnTo>
                  <a:pt x="221" y="254"/>
                </a:lnTo>
                <a:lnTo>
                  <a:pt x="344" y="254"/>
                </a:lnTo>
                <a:close/>
                <a:moveTo>
                  <a:pt x="109" y="75"/>
                </a:moveTo>
                <a:cubicBezTo>
                  <a:pt x="129" y="75"/>
                  <a:pt x="145" y="91"/>
                  <a:pt x="145" y="111"/>
                </a:cubicBezTo>
                <a:cubicBezTo>
                  <a:pt x="145" y="130"/>
                  <a:pt x="129" y="146"/>
                  <a:pt x="109" y="146"/>
                </a:cubicBezTo>
                <a:cubicBezTo>
                  <a:pt x="90" y="146"/>
                  <a:pt x="74" y="130"/>
                  <a:pt x="74" y="111"/>
                </a:cubicBezTo>
                <a:cubicBezTo>
                  <a:pt x="74" y="91"/>
                  <a:pt x="90" y="75"/>
                  <a:pt x="109" y="75"/>
                </a:cubicBezTo>
                <a:close/>
              </a:path>
            </a:pathLst>
          </a:custGeom>
          <a:solidFill>
            <a:srgbClr val="014723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8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64B4A9A-FCE5-40AA-9094-FBE7AA839958}"/>
              </a:ext>
            </a:extLst>
          </p:cNvPr>
          <p:cNvGrpSpPr/>
          <p:nvPr/>
        </p:nvGrpSpPr>
        <p:grpSpPr>
          <a:xfrm>
            <a:off x="6256352" y="5407021"/>
            <a:ext cx="462900" cy="466244"/>
            <a:chOff x="5997460" y="5160488"/>
            <a:chExt cx="462900" cy="466244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50D0C3D0-B2CA-4A5F-8AAB-6A66BFB2A3FD}"/>
                </a:ext>
              </a:extLst>
            </p:cNvPr>
            <p:cNvSpPr/>
            <p:nvPr/>
          </p:nvSpPr>
          <p:spPr>
            <a:xfrm>
              <a:off x="5997460" y="5160488"/>
              <a:ext cx="462900" cy="466244"/>
            </a:xfrm>
            <a:prstGeom prst="ellipse">
              <a:avLst/>
            </a:prstGeom>
            <a:solidFill>
              <a:srgbClr val="035324"/>
            </a:solidFill>
            <a:ln>
              <a:solidFill>
                <a:srgbClr val="0353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形 4" descr="员工徽章">
              <a:extLst>
                <a:ext uri="{FF2B5EF4-FFF2-40B4-BE49-F238E27FC236}">
                  <a16:creationId xmlns:a16="http://schemas.microsoft.com/office/drawing/2014/main" id="{35B7B34C-EBF7-405F-9659-B757AA99A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019047" y="5189073"/>
              <a:ext cx="409073" cy="409073"/>
            </a:xfrm>
            <a:prstGeom prst="rect">
              <a:avLst/>
            </a:prstGeom>
          </p:spPr>
        </p:pic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251507E0-A75C-49E3-92C5-DF995EFDDD91}"/>
              </a:ext>
            </a:extLst>
          </p:cNvPr>
          <p:cNvGrpSpPr/>
          <p:nvPr/>
        </p:nvGrpSpPr>
        <p:grpSpPr>
          <a:xfrm>
            <a:off x="6256352" y="4762731"/>
            <a:ext cx="462900" cy="466244"/>
            <a:chOff x="5613610" y="4402736"/>
            <a:chExt cx="462900" cy="466244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B57E948D-327F-4BB4-8619-820AC1D6D2E8}"/>
                </a:ext>
              </a:extLst>
            </p:cNvPr>
            <p:cNvSpPr/>
            <p:nvPr/>
          </p:nvSpPr>
          <p:spPr>
            <a:xfrm>
              <a:off x="5613610" y="4402736"/>
              <a:ext cx="462900" cy="466244"/>
            </a:xfrm>
            <a:prstGeom prst="ellipse">
              <a:avLst/>
            </a:prstGeom>
            <a:solidFill>
              <a:srgbClr val="035324"/>
            </a:solidFill>
            <a:ln>
              <a:solidFill>
                <a:srgbClr val="0353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形 7" descr="打开的书">
              <a:extLst>
                <a:ext uri="{FF2B5EF4-FFF2-40B4-BE49-F238E27FC236}">
                  <a16:creationId xmlns:a16="http://schemas.microsoft.com/office/drawing/2014/main" id="{A4753EA3-2F64-44CD-84EA-44B845A35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667437" y="4458235"/>
              <a:ext cx="355245" cy="355245"/>
            </a:xfrm>
            <a:prstGeom prst="rect">
              <a:avLst/>
            </a:prstGeom>
          </p:spPr>
        </p:pic>
      </p:grpSp>
      <p:sp>
        <p:nvSpPr>
          <p:cNvPr id="20" name="TextBox 6">
            <a:extLst>
              <a:ext uri="{FF2B5EF4-FFF2-40B4-BE49-F238E27FC236}">
                <a16:creationId xmlns:a16="http://schemas.microsoft.com/office/drawing/2014/main" id="{DA713C17-6B7B-4563-AFFB-FC0DA13AAC7B}"/>
              </a:ext>
            </a:extLst>
          </p:cNvPr>
          <p:cNvSpPr txBox="1"/>
          <p:nvPr/>
        </p:nvSpPr>
        <p:spPr>
          <a:xfrm>
            <a:off x="6787931" y="4808545"/>
            <a:ext cx="2492942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b="1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方向</a:t>
            </a:r>
            <a:r>
              <a:rPr lang="zh-CN" altLang="en-US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：水声信号处理</a:t>
            </a:r>
          </a:p>
        </p:txBody>
      </p:sp>
      <p:sp>
        <p:nvSpPr>
          <p:cNvPr id="21" name="TextBox 6">
            <a:extLst>
              <a:ext uri="{FF2B5EF4-FFF2-40B4-BE49-F238E27FC236}">
                <a16:creationId xmlns:a16="http://schemas.microsoft.com/office/drawing/2014/main" id="{D6FBF8F8-F381-4DEC-9310-A50695451E3C}"/>
              </a:ext>
            </a:extLst>
          </p:cNvPr>
          <p:cNvSpPr txBox="1"/>
          <p:nvPr/>
        </p:nvSpPr>
        <p:spPr>
          <a:xfrm>
            <a:off x="6782725" y="5434916"/>
            <a:ext cx="2380731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b="1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日期</a:t>
            </a:r>
            <a:r>
              <a:rPr lang="zh-CN" altLang="en-US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2025-09-21</a:t>
            </a:r>
            <a:endParaRPr lang="zh-CN" altLang="en-US" dirty="0">
              <a:solidFill>
                <a:srgbClr val="0147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194C874C-36EC-4FAD-B50B-D225FEE7430B}"/>
              </a:ext>
            </a:extLst>
          </p:cNvPr>
          <p:cNvCxnSpPr>
            <a:cxnSpLocks/>
          </p:cNvCxnSpPr>
          <p:nvPr/>
        </p:nvCxnSpPr>
        <p:spPr>
          <a:xfrm>
            <a:off x="2064057" y="4049597"/>
            <a:ext cx="813588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560" y="330526"/>
            <a:ext cx="5534797" cy="7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83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1843181" y="170664"/>
            <a:ext cx="8134709" cy="7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数据集与模型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3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2EAF8B-1BD6-4388-902D-B5BC5F887A7D}"/>
              </a:ext>
            </a:extLst>
          </p:cNvPr>
          <p:cNvSpPr txBox="1"/>
          <p:nvPr/>
        </p:nvSpPr>
        <p:spPr>
          <a:xfrm>
            <a:off x="613322" y="1004368"/>
            <a:ext cx="69226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基于射线理论的数据增强算法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（宽带傅里叶合成法）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9E620DB-A3D2-45F1-90EA-6EF28E99979F}"/>
                  </a:ext>
                </a:extLst>
              </p:cNvPr>
              <p:cNvSpPr txBox="1"/>
              <p:nvPr/>
            </p:nvSpPr>
            <p:spPr>
              <a:xfrm>
                <a:off x="635803" y="1379335"/>
                <a:ext cx="8866630" cy="43018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Bef>
                    <a:spcPts val="600"/>
                  </a:spcBef>
                  <a:spcAft>
                    <a:spcPts val="600"/>
                  </a:spcAft>
                  <a:buClr>
                    <a:schemeClr val="accent6"/>
                  </a:buClr>
                  <a:buFont typeface="Wingdings" panose="05000000000000000000" pitchFamily="2" charset="2"/>
                  <a:buChar char="ü"/>
                </a:pP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读取</a:t>
                </a:r>
                <a:r>
                  <a:rPr lang="en-US" altLang="zh-CN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5</a:t>
                </a: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秒船舶辐射噪声的</a:t>
                </a:r>
                <a:r>
                  <a:rPr lang="en-US" altLang="zh-CN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.wav</a:t>
                </a: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数据，通过傅里叶变换将其转换为频域表示</a:t>
                </a:r>
                <a:r>
                  <a:rPr lang="en-US" altLang="zh-CN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S(f)</a:t>
                </a: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 </a:t>
                </a:r>
                <a:endParaRPr lang="en-US" altLang="zh-CN" b="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85750" indent="-285750">
                  <a:spcBef>
                    <a:spcPts val="600"/>
                  </a:spcBef>
                  <a:spcAft>
                    <a:spcPts val="600"/>
                  </a:spcAft>
                  <a:buClr>
                    <a:schemeClr val="accent6"/>
                  </a:buClr>
                  <a:buFont typeface="Wingdings" panose="05000000000000000000" pitchFamily="2" charset="2"/>
                  <a:buChar char="ü"/>
                </a:pP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计算从目标到声呐的到达结构，包括每条到达路径的幅度</a:t>
                </a:r>
                <a:r>
                  <a:rPr lang="en-US" altLang="zh-CN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Aₙ</a:t>
                </a: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和延迟信息</a:t>
                </a:r>
                <a:r>
                  <a:rPr lang="en-US" altLang="zh-CN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τₙ</a:t>
                </a: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。为减少整体信号偏移的影响，利用最大幅度对应的声线时延对延迟信息</a:t>
                </a:r>
                <a:r>
                  <a:rPr lang="en-US" altLang="zh-CN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τₙ</a:t>
                </a: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进行反向平移：</a:t>
                </a:r>
                <a:endParaRPr lang="en-US" altLang="zh-CN" b="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zh-CN" sz="180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zh-CN" sz="18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zh-CN" altLang="zh-CN" sz="18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𝜏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arg</m:t>
                          </m:r>
                          <m:limLow>
                            <m:limLowPr>
                              <m:ctrlPr>
                                <a:rPr lang="zh-CN" altLang="zh-CN" sz="1800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en-US" altLang="zh-CN" sz="1800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,...</m:t>
                              </m:r>
                            </m:lim>
                          </m:limLow>
                          <m:sSub>
                            <m:sSubPr>
                              <m:ctrlPr>
                                <a:rPr lang="zh-CN" altLang="zh-CN" sz="1800" i="1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altLang="zh-CN" sz="1800" i="1">
                                  <a:effectLst/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</m:oMath>
                  </m:oMathPara>
                </a14:m>
                <a:endParaRPr lang="zh-CN" altLang="en-US" b="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85750" indent="-285750">
                  <a:spcBef>
                    <a:spcPts val="600"/>
                  </a:spcBef>
                  <a:spcAft>
                    <a:spcPts val="600"/>
                  </a:spcAft>
                  <a:buClr>
                    <a:schemeClr val="accent6"/>
                  </a:buClr>
                  <a:buFont typeface="Wingdings" panose="05000000000000000000" pitchFamily="2" charset="2"/>
                  <a:buChar char="ü"/>
                </a:pP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通过在频域中对频率分量进行加权求和，将多径效应叠加到信号上，如式（</a:t>
                </a:r>
                <a:r>
                  <a:rPr lang="en-US" altLang="zh-CN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3</a:t>
                </a: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）所示：</a:t>
                </a:r>
                <a:endParaRPr lang="en-US" altLang="zh-CN" b="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pitchFamily="18" charset="0"/>
                        </a:rPr>
                        <m:t>𝑌</m:t>
                      </m:r>
                      <m:d>
                        <m:dPr>
                          <m:ctrlPr>
                            <a:rPr lang="zh-CN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r>
                        <a:rPr lang="en-US" altLang="zh-CN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zh-CN" altLang="zh-CN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nary>
                      <m:d>
                        <m:dPr>
                          <m:ctrlPr>
                            <a:rPr lang="zh-CN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  <m:sSub>
                        <m:sSubPr>
                          <m:ctrlPr>
                            <a:rPr lang="zh-CN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 altLang="zh-CN">
                          <a:latin typeface="Cambria Math" panose="02040503050406030204" pitchFamily="18" charset="0"/>
                        </a:rPr>
                        <m:t>exp</m:t>
                      </m:r>
                      <m:d>
                        <m:dPr>
                          <m:ctrlPr>
                            <a:rPr lang="zh-CN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𝑓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lang="en-US" altLang="zh-CN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zh-CN" altLang="en-US" b="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 marL="285750" indent="-285750">
                  <a:spcBef>
                    <a:spcPts val="600"/>
                  </a:spcBef>
                  <a:spcAft>
                    <a:spcPts val="600"/>
                  </a:spcAft>
                  <a:buClr>
                    <a:schemeClr val="accent6"/>
                  </a:buClr>
                  <a:buFont typeface="Wingdings" panose="05000000000000000000" pitchFamily="2" charset="2"/>
                  <a:buChar char="ü"/>
                </a:pP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对频域输出进行逆傅里叶变换，得到时域输出</a:t>
                </a:r>
                <a:r>
                  <a:rPr lang="en-US" altLang="zh-CN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y(t)</a:t>
                </a: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，并对输出进行归一化处理后保存为</a:t>
                </a:r>
                <a:r>
                  <a:rPr lang="en-US" altLang="zh-CN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.wav</a:t>
                </a:r>
                <a:r>
                  <a:rPr lang="zh-CN" altLang="en-US" b="0" dirty="0">
                    <a:effectLst/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文件：</a:t>
                </a:r>
                <a:endParaRPr lang="en-US" altLang="zh-CN" b="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i="1" smtClean="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m:t>𝑦</m:t>
                      </m:r>
                      <m:d>
                        <m:dPr>
                          <m:ctrlPr>
                            <a:rPr lang="zh-CN" altLang="zh-CN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ctrlPr>
                            <a:rPr lang="zh-CN" altLang="zh-CN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∞</m:t>
                          </m:r>
                        </m:sub>
                        <m:sup>
                          <m:r>
                            <a:rPr lang="en-US" altLang="zh-CN" sz="18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𝑌</m:t>
                          </m:r>
                        </m:e>
                      </m:nary>
                      <m:d>
                        <m:dPr>
                          <m:ctrlPr>
                            <a:rPr lang="zh-CN" altLang="zh-CN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𝑓</m:t>
                          </m:r>
                        </m:e>
                      </m:d>
                      <m:r>
                        <m:rPr>
                          <m:sty m:val="p"/>
                        </m:rPr>
                        <a:rPr lang="en-US" altLang="zh-CN" sz="18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m:t>exp</m:t>
                      </m:r>
                      <m:d>
                        <m:dPr>
                          <m:ctrlPr>
                            <a:rPr lang="zh-CN" altLang="zh-CN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𝑗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en-US" altLang="zh-CN" sz="1800" i="1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m:t>𝑓𝑡</m:t>
                          </m:r>
                        </m:e>
                      </m:d>
                      <m:r>
                        <a:rPr lang="en-US" altLang="zh-CN" sz="1800" i="1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m:t>𝑑𝑓</m:t>
                      </m:r>
                      <m:r>
                        <a:rPr lang="en-US" altLang="zh-CN" sz="18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zh-CN" altLang="en-US" b="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9E620DB-A3D2-45F1-90EA-6EF28E9997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803" y="1379335"/>
                <a:ext cx="8866630" cy="4301819"/>
              </a:xfrm>
              <a:prstGeom prst="rect">
                <a:avLst/>
              </a:prstGeom>
              <a:blipFill>
                <a:blip r:embed="rId5"/>
                <a:stretch>
                  <a:fillRect l="-412" t="-992" r="-25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2">
            <a:extLst>
              <a:ext uri="{FF2B5EF4-FFF2-40B4-BE49-F238E27FC236}">
                <a16:creationId xmlns:a16="http://schemas.microsoft.com/office/drawing/2014/main" id="{146C6EAC-F4F7-412D-8158-31999384A0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BA31FC8A-98FB-467A-AF71-40BBDA8101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62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84279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1843181" y="170664"/>
            <a:ext cx="8134709" cy="7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数据集与模型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3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2EAF8B-1BD6-4388-902D-B5BC5F887A7D}"/>
              </a:ext>
            </a:extLst>
          </p:cNvPr>
          <p:cNvSpPr txBox="1"/>
          <p:nvPr/>
        </p:nvSpPr>
        <p:spPr>
          <a:xfrm>
            <a:off x="574179" y="1249172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基于射线理论的数据增强算法</a:t>
            </a:r>
          </a:p>
        </p:txBody>
      </p:sp>
      <p:pic>
        <p:nvPicPr>
          <p:cNvPr id="12" name="图片 11" descr="Remotesensing 17 02961 g003">
            <a:extLst>
              <a:ext uri="{FF2B5EF4-FFF2-40B4-BE49-F238E27FC236}">
                <a16:creationId xmlns:a16="http://schemas.microsoft.com/office/drawing/2014/main" id="{C513CC3B-CD70-4FA3-A8A5-7EDDDC9CA337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040" y="1649282"/>
            <a:ext cx="5040000" cy="4043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 descr="Remotesensing 17 02961 g004">
            <a:extLst>
              <a:ext uri="{FF2B5EF4-FFF2-40B4-BE49-F238E27FC236}">
                <a16:creationId xmlns:a16="http://schemas.microsoft.com/office/drawing/2014/main" id="{DED3E81D-7602-43FE-9820-72A8D3986A69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392" y="1649282"/>
            <a:ext cx="5040000" cy="40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箭头: 右 3">
            <a:extLst>
              <a:ext uri="{FF2B5EF4-FFF2-40B4-BE49-F238E27FC236}">
                <a16:creationId xmlns:a16="http://schemas.microsoft.com/office/drawing/2014/main" id="{9CE88C2E-E5E0-4F44-9EF2-2DA7C69B6379}"/>
              </a:ext>
            </a:extLst>
          </p:cNvPr>
          <p:cNvSpPr/>
          <p:nvPr/>
        </p:nvSpPr>
        <p:spPr>
          <a:xfrm>
            <a:off x="5583337" y="3357001"/>
            <a:ext cx="791989" cy="305077"/>
          </a:xfrm>
          <a:prstGeom prst="rightArrow">
            <a:avLst>
              <a:gd name="adj1" fmla="val 50000"/>
              <a:gd name="adj2" fmla="val 58156"/>
            </a:avLst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0BA2979-43CE-4A40-85E9-A23DC918E405}"/>
              </a:ext>
            </a:extLst>
          </p:cNvPr>
          <p:cNvSpPr txBox="1"/>
          <p:nvPr/>
        </p:nvSpPr>
        <p:spPr>
          <a:xfrm>
            <a:off x="5126620" y="2891082"/>
            <a:ext cx="16800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经过信道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20F10D6-7679-4E5B-8732-D43F50623366}"/>
              </a:ext>
            </a:extLst>
          </p:cNvPr>
          <p:cNvSpPr txBox="1"/>
          <p:nvPr/>
        </p:nvSpPr>
        <p:spPr>
          <a:xfrm>
            <a:off x="6778415" y="5711675"/>
            <a:ext cx="4966994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zh-CN" altLang="en-US" sz="1800" kern="1200" dirty="0">
                <a:solidFill>
                  <a:srgbClr val="FF0000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经过信道后能看到多途到达带来的梳妆滤波。</a:t>
            </a:r>
            <a:endParaRPr lang="zh-CN" altLang="en-US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7150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1843181" y="170664"/>
            <a:ext cx="8134709" cy="7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数据集与模型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3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2EAF8B-1BD6-4388-902D-B5BC5F887A7D}"/>
              </a:ext>
            </a:extLst>
          </p:cNvPr>
          <p:cNvSpPr txBox="1"/>
          <p:nvPr/>
        </p:nvSpPr>
        <p:spPr>
          <a:xfrm>
            <a:off x="574179" y="110830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水声定位识别联合模型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F3527F43-6ED8-4129-ACD6-97C9A5DCEB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210470"/>
              </p:ext>
            </p:extLst>
          </p:nvPr>
        </p:nvGraphicFramePr>
        <p:xfrm>
          <a:off x="470792" y="1732027"/>
          <a:ext cx="4751934" cy="4364937"/>
        </p:xfrm>
        <a:graphic>
          <a:graphicData uri="http://schemas.openxmlformats.org/drawingml/2006/table">
            <a:tbl>
              <a:tblPr/>
              <a:tblGrid>
                <a:gridCol w="873274">
                  <a:extLst>
                    <a:ext uri="{9D8B030D-6E8A-4147-A177-3AD203B41FA5}">
                      <a16:colId xmlns:a16="http://schemas.microsoft.com/office/drawing/2014/main" val="816398355"/>
                    </a:ext>
                  </a:extLst>
                </a:gridCol>
                <a:gridCol w="3878660">
                  <a:extLst>
                    <a:ext uri="{9D8B030D-6E8A-4147-A177-3AD203B41FA5}">
                      <a16:colId xmlns:a16="http://schemas.microsoft.com/office/drawing/2014/main" val="3433697932"/>
                    </a:ext>
                  </a:extLst>
                </a:gridCol>
              </a:tblGrid>
              <a:tr h="536056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模块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详细网络架构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280016"/>
                  </a:ext>
                </a:extLst>
              </a:tr>
              <a:tr h="1531553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任务模型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定位头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（输入特征维度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批量大小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×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特征高度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×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特征宽度，输出特征维度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批量大小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×192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识别头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（输入特征数量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批量大小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×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特征高度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×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特征宽度，输出特征维度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批量大小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×192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）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102933"/>
                  </a:ext>
                </a:extLst>
              </a:tr>
              <a:tr h="765776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专家层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全连接层（输入通道数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=192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，定位任务输出通道数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=1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，识别任务输出通道数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=5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），</a:t>
                      </a:r>
                      <a:r>
                        <a:rPr lang="zh-CN" altLang="en-US" sz="1600" b="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专家数量为</a:t>
                      </a:r>
                      <a:r>
                        <a:rPr lang="en-US" sz="1600" b="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zh-CN" altLang="en-US" sz="1600" b="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31177526"/>
                  </a:ext>
                </a:extLst>
              </a:tr>
              <a:tr h="765776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门控层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线性全连接层（输入特征数量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=192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，输出特征数量</a:t>
                      </a:r>
                      <a:r>
                        <a:rPr 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</a:t>
                      </a: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专家数量）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131191"/>
                  </a:ext>
                </a:extLst>
              </a:tr>
              <a:tr h="765776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kern="120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输出层</a:t>
                      </a:r>
                      <a:endParaRPr lang="zh-CN" altLang="en-US" sz="1600" kern="1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kern="120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线性全连接层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34980360"/>
                  </a:ext>
                </a:extLst>
              </a:tr>
            </a:tbl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347246CF-120F-4C94-A924-F92D31D29A3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154" y="1044381"/>
            <a:ext cx="4717868" cy="514179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8915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数据集与模型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3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2EAF8B-1BD6-4388-902D-B5BC5F887A7D}"/>
              </a:ext>
            </a:extLst>
          </p:cNvPr>
          <p:cNvSpPr txBox="1"/>
          <p:nvPr/>
        </p:nvSpPr>
        <p:spPr>
          <a:xfrm>
            <a:off x="574179" y="110830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水声定位识别联合模型</a:t>
            </a:r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C5A5A9B0-CBF7-4F89-8CBF-D54BEC8AD4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470858"/>
              </p:ext>
            </p:extLst>
          </p:nvPr>
        </p:nvGraphicFramePr>
        <p:xfrm>
          <a:off x="696075" y="1718459"/>
          <a:ext cx="4895932" cy="4344499"/>
        </p:xfrm>
        <a:graphic>
          <a:graphicData uri="http://schemas.openxmlformats.org/drawingml/2006/table">
            <a:tbl>
              <a:tblPr/>
              <a:tblGrid>
                <a:gridCol w="1955833">
                  <a:extLst>
                    <a:ext uri="{9D8B030D-6E8A-4147-A177-3AD203B41FA5}">
                      <a16:colId xmlns:a16="http://schemas.microsoft.com/office/drawing/2014/main" val="816398355"/>
                    </a:ext>
                  </a:extLst>
                </a:gridCol>
                <a:gridCol w="2940099">
                  <a:extLst>
                    <a:ext uri="{9D8B030D-6E8A-4147-A177-3AD203B41FA5}">
                      <a16:colId xmlns:a16="http://schemas.microsoft.com/office/drawing/2014/main" val="3433697932"/>
                    </a:ext>
                  </a:extLst>
                </a:gridCol>
              </a:tblGrid>
              <a:tr h="290611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参数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数值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280016"/>
                  </a:ext>
                </a:extLst>
              </a:tr>
              <a:tr h="755214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训练轮数（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Epochs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150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102933"/>
                  </a:ext>
                </a:extLst>
              </a:tr>
              <a:tr h="755214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批量大小（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Batchsize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64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31177526"/>
                  </a:ext>
                </a:extLst>
              </a:tr>
              <a:tr h="358172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学习率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0.001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131191"/>
                  </a:ext>
                </a:extLst>
              </a:tr>
              <a:tr h="358172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优化器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Adam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5919700"/>
                  </a:ext>
                </a:extLst>
              </a:tr>
              <a:tr h="477466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一阶矩估计指数衰减率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0.9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5160724"/>
                  </a:ext>
                </a:extLst>
              </a:tr>
              <a:tr h="477466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二阶矩估计指数衰减率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0.999</a:t>
                      </a:r>
                      <a:endParaRPr lang="zh-CN" altLang="en-US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56829431"/>
                  </a:ext>
                </a:extLst>
              </a:tr>
              <a:tr h="371664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参数初始化方法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He</a:t>
                      </a: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初始化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6789094"/>
                  </a:ext>
                </a:extLst>
              </a:tr>
              <a:tr h="358172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损失函数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800" b="1" kern="12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多任务损失函数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34980360"/>
                  </a:ext>
                </a:extLst>
              </a:tr>
            </a:tbl>
          </a:graphicData>
        </a:graphic>
      </p:graphicFrame>
      <p:pic>
        <p:nvPicPr>
          <p:cNvPr id="19" name="图片 18">
            <a:extLst>
              <a:ext uri="{FF2B5EF4-FFF2-40B4-BE49-F238E27FC236}">
                <a16:creationId xmlns:a16="http://schemas.microsoft.com/office/drawing/2014/main" id="{2B30DE32-F658-47A8-B5AE-CFF78F10326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33" t="1095" r="-933" b="75027"/>
          <a:stretch/>
        </p:blipFill>
        <p:spPr>
          <a:xfrm>
            <a:off x="6548195" y="1591817"/>
            <a:ext cx="3414632" cy="59653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11A5CF9-4083-4D53-A735-60349DCC4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2846" y="2667391"/>
            <a:ext cx="3023958" cy="1651877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36ED227-21E6-4D9B-B5C0-DDCA49120837}"/>
              </a:ext>
            </a:extLst>
          </p:cNvPr>
          <p:cNvSpPr txBox="1"/>
          <p:nvPr/>
        </p:nvSpPr>
        <p:spPr>
          <a:xfrm>
            <a:off x="6226163" y="1139707"/>
            <a:ext cx="174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识别正确率：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34C31F2-7492-4189-A471-381D706846ED}"/>
              </a:ext>
            </a:extLst>
          </p:cNvPr>
          <p:cNvSpPr txBox="1"/>
          <p:nvPr/>
        </p:nvSpPr>
        <p:spPr>
          <a:xfrm>
            <a:off x="6226162" y="2465060"/>
            <a:ext cx="174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定位误差：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70830FF-33A2-4EF7-BA6C-8FF88A7210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2377" y="4631719"/>
            <a:ext cx="3610236" cy="1300115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09E454B3-FC00-448F-A3DC-818F2036E6A2}"/>
              </a:ext>
            </a:extLst>
          </p:cNvPr>
          <p:cNvSpPr txBox="1"/>
          <p:nvPr/>
        </p:nvSpPr>
        <p:spPr>
          <a:xfrm>
            <a:off x="6226163" y="4262387"/>
            <a:ext cx="20298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定位相对准确率：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0512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等腰三角形 53">
            <a:extLst>
              <a:ext uri="{FF2B5EF4-FFF2-40B4-BE49-F238E27FC236}">
                <a16:creationId xmlns:a16="http://schemas.microsoft.com/office/drawing/2014/main" id="{EC036D87-51B6-42D3-9C75-43335F25FACA}"/>
              </a:ext>
            </a:extLst>
          </p:cNvPr>
          <p:cNvSpPr/>
          <p:nvPr/>
        </p:nvSpPr>
        <p:spPr>
          <a:xfrm rot="5400000">
            <a:off x="2445581" y="1679267"/>
            <a:ext cx="815395" cy="570914"/>
          </a:xfrm>
          <a:prstGeom prst="triangle">
            <a:avLst>
              <a:gd name="adj" fmla="val 48220"/>
            </a:avLst>
          </a:prstGeom>
          <a:solidFill>
            <a:srgbClr val="03532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6D28BBA-7201-431B-8474-64C06BD09799}"/>
              </a:ext>
            </a:extLst>
          </p:cNvPr>
          <p:cNvSpPr/>
          <p:nvPr/>
        </p:nvSpPr>
        <p:spPr>
          <a:xfrm>
            <a:off x="2111" y="0"/>
            <a:ext cx="2565711" cy="6858000"/>
          </a:xfrm>
          <a:prstGeom prst="rect">
            <a:avLst/>
          </a:prstGeom>
          <a:solidFill>
            <a:srgbClr val="03532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F27C5B2A-04E6-45B0-9098-6D542DFE05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0" y="2355887"/>
            <a:ext cx="1415112" cy="1417954"/>
          </a:xfrm>
          <a:prstGeom prst="rect">
            <a:avLst/>
          </a:prstGeom>
        </p:spPr>
      </p:pic>
      <p:sp>
        <p:nvSpPr>
          <p:cNvPr id="17" name="Line 11">
            <a:extLst>
              <a:ext uri="{FF2B5EF4-FFF2-40B4-BE49-F238E27FC236}">
                <a16:creationId xmlns:a16="http://schemas.microsoft.com/office/drawing/2014/main" id="{4A891CAD-E046-4253-8078-661B3739A37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9956" y="2355887"/>
            <a:ext cx="4800600" cy="0"/>
          </a:xfrm>
          <a:prstGeom prst="line">
            <a:avLst/>
          </a:prstGeom>
          <a:noFill/>
          <a:ln w="25400">
            <a:solidFill>
              <a:schemeClr val="bg1"/>
            </a:solidFill>
            <a:prstDash val="sysDot"/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76AEB9AB-F54C-497A-ABC9-468C44333AF7}"/>
              </a:ext>
            </a:extLst>
          </p:cNvPr>
          <p:cNvGrpSpPr/>
          <p:nvPr/>
        </p:nvGrpSpPr>
        <p:grpSpPr>
          <a:xfrm>
            <a:off x="4557335" y="4000258"/>
            <a:ext cx="4998025" cy="584775"/>
            <a:chOff x="4709347" y="4433721"/>
            <a:chExt cx="4998025" cy="584775"/>
          </a:xfrm>
        </p:grpSpPr>
        <p:sp>
          <p:nvSpPr>
            <p:cNvPr id="25" name="Text Box 12">
              <a:extLst>
                <a:ext uri="{FF2B5EF4-FFF2-40B4-BE49-F238E27FC236}">
                  <a16:creationId xmlns:a16="http://schemas.microsoft.com/office/drawing/2014/main" id="{B1012607-7871-40D5-8685-B949D4B37A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4464498"/>
              <a:ext cx="441960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2800" b="1" dirty="0">
                  <a:solidFill>
                    <a:srgbClr val="035324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实验结果</a:t>
              </a:r>
              <a:endParaRPr lang="en-US" altLang="zh-CN" sz="2800" b="1" dirty="0">
                <a:solidFill>
                  <a:srgbClr val="035324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B6FF1D0-C671-461C-B8A6-DC2153A962E3}"/>
                </a:ext>
              </a:extLst>
            </p:cNvPr>
            <p:cNvSpPr txBox="1"/>
            <p:nvPr/>
          </p:nvSpPr>
          <p:spPr>
            <a:xfrm>
              <a:off x="4709347" y="4433721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4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FC6CEC3-E278-4DCC-A93C-9E3722CA95D8}"/>
              </a:ext>
            </a:extLst>
          </p:cNvPr>
          <p:cNvGrpSpPr/>
          <p:nvPr/>
        </p:nvGrpSpPr>
        <p:grpSpPr>
          <a:xfrm>
            <a:off x="4557335" y="2447523"/>
            <a:ext cx="4402459" cy="584775"/>
            <a:chOff x="4742898" y="3506712"/>
            <a:chExt cx="4402459" cy="584775"/>
          </a:xfrm>
        </p:grpSpPr>
        <p:sp>
          <p:nvSpPr>
            <p:cNvPr id="34" name="Text Box 15"/>
            <p:cNvSpPr txBox="1">
              <a:spLocks noChangeArrowheads="1"/>
            </p:cNvSpPr>
            <p:nvPr/>
          </p:nvSpPr>
          <p:spPr bwMode="auto">
            <a:xfrm>
              <a:off x="5287772" y="3514065"/>
              <a:ext cx="385758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数据集与模型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2639A86-D593-49D9-8DCA-B93B6D83D86D}"/>
                </a:ext>
              </a:extLst>
            </p:cNvPr>
            <p:cNvSpPr txBox="1"/>
            <p:nvPr/>
          </p:nvSpPr>
          <p:spPr>
            <a:xfrm>
              <a:off x="4742898" y="3506712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3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1834B4BC-919D-4CD1-948C-10580777255F}"/>
              </a:ext>
            </a:extLst>
          </p:cNvPr>
          <p:cNvGrpSpPr/>
          <p:nvPr/>
        </p:nvGrpSpPr>
        <p:grpSpPr>
          <a:xfrm>
            <a:off x="4557335" y="621039"/>
            <a:ext cx="6282583" cy="584775"/>
            <a:chOff x="4709348" y="1693995"/>
            <a:chExt cx="6282583" cy="584775"/>
          </a:xfrm>
        </p:grpSpPr>
        <p:sp>
          <p:nvSpPr>
            <p:cNvPr id="20" name="Text Box 12">
              <a:extLst>
                <a:ext uri="{FF2B5EF4-FFF2-40B4-BE49-F238E27FC236}">
                  <a16:creationId xmlns:a16="http://schemas.microsoft.com/office/drawing/2014/main" id="{C4E0EBFB-37C5-423F-BF51-42BEC519DF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1724772"/>
              <a:ext cx="570415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研究背景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B50D277-A618-4FFC-93EE-4F53496B3176}"/>
                </a:ext>
              </a:extLst>
            </p:cNvPr>
            <p:cNvSpPr txBox="1"/>
            <p:nvPr/>
          </p:nvSpPr>
          <p:spPr>
            <a:xfrm>
              <a:off x="4709348" y="1693995"/>
              <a:ext cx="503993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1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88A298DC-AE77-47BB-8BD5-6800DDD8823E}"/>
              </a:ext>
            </a:extLst>
          </p:cNvPr>
          <p:cNvGrpSpPr/>
          <p:nvPr/>
        </p:nvGrpSpPr>
        <p:grpSpPr>
          <a:xfrm>
            <a:off x="4557335" y="1534281"/>
            <a:ext cx="4436009" cy="584775"/>
            <a:chOff x="4709348" y="2646665"/>
            <a:chExt cx="4436009" cy="584775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7358AC70-96DF-435D-AADC-8075883D0078}"/>
                </a:ext>
              </a:extLst>
            </p:cNvPr>
            <p:cNvSpPr txBox="1"/>
            <p:nvPr/>
          </p:nvSpPr>
          <p:spPr>
            <a:xfrm>
              <a:off x="4709348" y="2646665"/>
              <a:ext cx="503993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2</a:t>
              </a:r>
            </a:p>
          </p:txBody>
        </p:sp>
        <p:sp>
          <p:nvSpPr>
            <p:cNvPr id="16" name="Text Box 15">
              <a:extLst>
                <a:ext uri="{FF2B5EF4-FFF2-40B4-BE49-F238E27FC236}">
                  <a16:creationId xmlns:a16="http://schemas.microsoft.com/office/drawing/2014/main" id="{4E50DEB3-2705-4A7F-B519-C9ED728E2E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2677442"/>
              <a:ext cx="385758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研究现状</a:t>
              </a:r>
            </a:p>
          </p:txBody>
        </p:sp>
      </p:grpSp>
      <p:sp>
        <p:nvSpPr>
          <p:cNvPr id="23" name="矩形 22"/>
          <p:cNvSpPr/>
          <p:nvPr/>
        </p:nvSpPr>
        <p:spPr>
          <a:xfrm>
            <a:off x="5004658" y="3537622"/>
            <a:ext cx="6623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3.2 </a:t>
            </a:r>
            <a:r>
              <a:rPr lang="zh-CN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水声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大数据定位和识别</a:t>
            </a:r>
            <a:r>
              <a:rPr lang="zh-CN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模型</a:t>
            </a:r>
            <a:endParaRPr lang="zh-CN" altLang="en-US" sz="2000" b="1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004658" y="3046001"/>
            <a:ext cx="18598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3.1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数据集介绍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8D9348E-472A-4CBC-AEA4-D6B7AAA31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14</a:t>
            </a:fld>
            <a:endParaRPr lang="en-US" dirty="0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CB89530E-41CD-4D5F-8CAF-01C5BD4012F6}"/>
              </a:ext>
            </a:extLst>
          </p:cNvPr>
          <p:cNvGrpSpPr/>
          <p:nvPr/>
        </p:nvGrpSpPr>
        <p:grpSpPr>
          <a:xfrm>
            <a:off x="4557335" y="5621409"/>
            <a:ext cx="4998025" cy="584775"/>
            <a:chOff x="4709347" y="4433721"/>
            <a:chExt cx="4998025" cy="584775"/>
          </a:xfrm>
        </p:grpSpPr>
        <p:sp>
          <p:nvSpPr>
            <p:cNvPr id="30" name="Text Box 12">
              <a:extLst>
                <a:ext uri="{FF2B5EF4-FFF2-40B4-BE49-F238E27FC236}">
                  <a16:creationId xmlns:a16="http://schemas.microsoft.com/office/drawing/2014/main" id="{551CEDBA-9BCB-401A-8AA5-DCBEB9343C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4464498"/>
              <a:ext cx="441960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总结与展望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3B67761B-F333-4D08-A0D5-2A53E4F5A35A}"/>
                </a:ext>
              </a:extLst>
            </p:cNvPr>
            <p:cNvSpPr txBox="1"/>
            <p:nvPr/>
          </p:nvSpPr>
          <p:spPr>
            <a:xfrm>
              <a:off x="4709347" y="4433721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5</a:t>
              </a:r>
            </a:p>
          </p:txBody>
        </p: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id="{D1773A16-01C7-4053-8545-3AF7349D8A32}"/>
              </a:ext>
            </a:extLst>
          </p:cNvPr>
          <p:cNvSpPr/>
          <p:nvPr/>
        </p:nvSpPr>
        <p:spPr>
          <a:xfrm>
            <a:off x="5004658" y="4647558"/>
            <a:ext cx="26340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4.1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输入特征对比实验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D95E51D-5EF6-4683-AE5F-3187157C0260}"/>
              </a:ext>
            </a:extLst>
          </p:cNvPr>
          <p:cNvSpPr/>
          <p:nvPr/>
        </p:nvSpPr>
        <p:spPr>
          <a:xfrm>
            <a:off x="5004658" y="5145380"/>
            <a:ext cx="6623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4.2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网络结构对比实验</a:t>
            </a:r>
          </a:p>
        </p:txBody>
      </p:sp>
    </p:spTree>
    <p:extLst>
      <p:ext uri="{BB962C8B-B14F-4D97-AF65-F5344CB8AC3E}">
        <p14:creationId xmlns:p14="http://schemas.microsoft.com/office/powerpoint/2010/main" val="31556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Remotesensing 17 02961 g011">
            <a:extLst>
              <a:ext uri="{FF2B5EF4-FFF2-40B4-BE49-F238E27FC236}">
                <a16:creationId xmlns:a16="http://schemas.microsoft.com/office/drawing/2014/main" id="{FB7106FB-79C5-4F93-B2F6-DD150F3CF001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380" y="1296353"/>
            <a:ext cx="4084414" cy="217617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实验结果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2EAF8B-1BD6-4388-902D-B5BC5F887A7D}"/>
              </a:ext>
            </a:extLst>
          </p:cNvPr>
          <p:cNvSpPr txBox="1"/>
          <p:nvPr/>
        </p:nvSpPr>
        <p:spPr>
          <a:xfrm>
            <a:off x="574179" y="1028034"/>
            <a:ext cx="26418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训练和测试结果</a:t>
            </a:r>
          </a:p>
        </p:txBody>
      </p:sp>
      <p:pic>
        <p:nvPicPr>
          <p:cNvPr id="23" name="图片 22" descr="Remotesensing 17 02961 g009">
            <a:extLst>
              <a:ext uri="{FF2B5EF4-FFF2-40B4-BE49-F238E27FC236}">
                <a16:creationId xmlns:a16="http://schemas.microsoft.com/office/drawing/2014/main" id="{1AE2CD72-9EFB-4F8A-8839-918935D8CCA6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070" y="1812670"/>
            <a:ext cx="4779551" cy="4038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图片 24" descr="Remotesensing 17 02961 g012">
            <a:extLst>
              <a:ext uri="{FF2B5EF4-FFF2-40B4-BE49-F238E27FC236}">
                <a16:creationId xmlns:a16="http://schemas.microsoft.com/office/drawing/2014/main" id="{57864236-AB51-436A-8FE2-835931EF21A0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2809" y="3547664"/>
            <a:ext cx="4683848" cy="2303963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2F473199-31B4-4C4B-B5E9-0BFB4783283E}"/>
              </a:ext>
            </a:extLst>
          </p:cNvPr>
          <p:cNvSpPr txBox="1"/>
          <p:nvPr/>
        </p:nvSpPr>
        <p:spPr>
          <a:xfrm>
            <a:off x="266271" y="1517140"/>
            <a:ext cx="16800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训练过程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629A7E0-E780-42EC-BF59-BD3476699691}"/>
              </a:ext>
            </a:extLst>
          </p:cNvPr>
          <p:cNvSpPr txBox="1"/>
          <p:nvPr/>
        </p:nvSpPr>
        <p:spPr>
          <a:xfrm>
            <a:off x="5520516" y="1164011"/>
            <a:ext cx="16800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测试结果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8A58B40-A7EA-4867-8798-86677B6EF178}"/>
              </a:ext>
            </a:extLst>
          </p:cNvPr>
          <p:cNvSpPr txBox="1"/>
          <p:nvPr/>
        </p:nvSpPr>
        <p:spPr>
          <a:xfrm>
            <a:off x="574179" y="5839921"/>
            <a:ext cx="108047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实现了 </a:t>
            </a:r>
            <a:r>
              <a:rPr lang="en-US" altLang="zh-CN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95.93% 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的识别准确率，其距离定位误差为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0.2011 km (11km)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，深度定位误差为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20.61 m (1100m)</a:t>
            </a:r>
            <a:r>
              <a:rPr lang="zh-CN" altLang="en-US" b="0" i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9743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实验结果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2EAF8B-1BD6-4388-902D-B5BC5F887A7D}"/>
              </a:ext>
            </a:extLst>
          </p:cNvPr>
          <p:cNvSpPr txBox="1"/>
          <p:nvPr/>
        </p:nvSpPr>
        <p:spPr>
          <a:xfrm>
            <a:off x="574179" y="1108300"/>
            <a:ext cx="28578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输入特征对比实验</a:t>
            </a:r>
          </a:p>
        </p:txBody>
      </p:sp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10210038-3685-4C49-90C2-69EA6A60B4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3088483"/>
              </p:ext>
            </p:extLst>
          </p:nvPr>
        </p:nvGraphicFramePr>
        <p:xfrm>
          <a:off x="343129" y="1652848"/>
          <a:ext cx="5117306" cy="3815947"/>
        </p:xfrm>
        <a:graphic>
          <a:graphicData uri="http://schemas.openxmlformats.org/drawingml/2006/table">
            <a:tbl>
              <a:tblPr/>
              <a:tblGrid>
                <a:gridCol w="928938">
                  <a:extLst>
                    <a:ext uri="{9D8B030D-6E8A-4147-A177-3AD203B41FA5}">
                      <a16:colId xmlns:a16="http://schemas.microsoft.com/office/drawing/2014/main" val="816398355"/>
                    </a:ext>
                  </a:extLst>
                </a:gridCol>
                <a:gridCol w="2951959">
                  <a:extLst>
                    <a:ext uri="{9D8B030D-6E8A-4147-A177-3AD203B41FA5}">
                      <a16:colId xmlns:a16="http://schemas.microsoft.com/office/drawing/2014/main" val="1271228504"/>
                    </a:ext>
                  </a:extLst>
                </a:gridCol>
                <a:gridCol w="1236409">
                  <a:extLst>
                    <a:ext uri="{9D8B030D-6E8A-4147-A177-3AD203B41FA5}">
                      <a16:colId xmlns:a16="http://schemas.microsoft.com/office/drawing/2014/main" val="3433697932"/>
                    </a:ext>
                  </a:extLst>
                </a:gridCol>
              </a:tblGrid>
              <a:tr h="542412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特征类型</a:t>
                      </a: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滤波器组数量及相关参数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特征维度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280016"/>
                  </a:ext>
                </a:extLst>
              </a:tr>
              <a:tr h="542412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STFT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n_fft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=1024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hop_length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=160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[513, 301]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31177526"/>
                  </a:ext>
                </a:extLst>
              </a:tr>
              <a:tr h="72321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GFCC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n_mels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=200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f_min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=50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f_max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=8000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[200, 157]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5919700"/>
                  </a:ext>
                </a:extLst>
              </a:tr>
              <a:tr h="770816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Mel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n_fft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=1024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n_mels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=200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hop_length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=160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win_length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=400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[200, 501]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5442875"/>
                  </a:ext>
                </a:extLst>
              </a:tr>
              <a:tr h="723215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CQT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bins_per_octave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=24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[84, 157]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88028634"/>
                  </a:ext>
                </a:extLst>
              </a:tr>
              <a:tr h="513877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MFCC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n_mfcc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=40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n_fft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=1024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hop_length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=160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n_mels</a:t>
                      </a: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=200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</a:pPr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[40, 301]</a:t>
                      </a:r>
                      <a:endParaRPr lang="zh-CN" altLang="en-US" sz="16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34980360"/>
                  </a:ext>
                </a:extLst>
              </a:tr>
            </a:tbl>
          </a:graphicData>
        </a:graphic>
      </p:graphicFrame>
      <p:pic>
        <p:nvPicPr>
          <p:cNvPr id="19" name="图片 18" descr="Remotesensing 17 02961 g013">
            <a:extLst>
              <a:ext uri="{FF2B5EF4-FFF2-40B4-BE49-F238E27FC236}">
                <a16:creationId xmlns:a16="http://schemas.microsoft.com/office/drawing/2014/main" id="{BAA59A3A-DC9D-4316-9410-2995C1AAC774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3337" y="1773023"/>
            <a:ext cx="6419995" cy="381594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FE811B6-65B1-4115-AB5C-D608FF716883}"/>
              </a:ext>
            </a:extLst>
          </p:cNvPr>
          <p:cNvSpPr txBox="1"/>
          <p:nvPr/>
        </p:nvSpPr>
        <p:spPr>
          <a:xfrm>
            <a:off x="519163" y="571985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STFT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b="1" kern="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GFCC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特征</a:t>
            </a:r>
            <a:r>
              <a:rPr lang="zh-CN" altLang="en-US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的识别和定位准确率更高</a:t>
            </a:r>
            <a:r>
              <a:rPr lang="zh-CN" altLang="en-US" kern="0" dirty="0">
                <a:solidFill>
                  <a:srgbClr val="1C1F23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132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实验结果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2EAF8B-1BD6-4388-902D-B5BC5F887A7D}"/>
              </a:ext>
            </a:extLst>
          </p:cNvPr>
          <p:cNvSpPr txBox="1"/>
          <p:nvPr/>
        </p:nvSpPr>
        <p:spPr>
          <a:xfrm>
            <a:off x="574179" y="1108300"/>
            <a:ext cx="28578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网络结构对比实验</a:t>
            </a:r>
          </a:p>
        </p:txBody>
      </p:sp>
      <p:pic>
        <p:nvPicPr>
          <p:cNvPr id="12" name="图片 11" descr="Remotesensing 17 02961 g014">
            <a:extLst>
              <a:ext uri="{FF2B5EF4-FFF2-40B4-BE49-F238E27FC236}">
                <a16:creationId xmlns:a16="http://schemas.microsoft.com/office/drawing/2014/main" id="{A65DD64B-D8D6-4E5C-B00A-3770F1A1BC10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830" y="1541607"/>
            <a:ext cx="9575867" cy="4452568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19518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实验结果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2EAF8B-1BD6-4388-902D-B5BC5F887A7D}"/>
              </a:ext>
            </a:extLst>
          </p:cNvPr>
          <p:cNvSpPr txBox="1"/>
          <p:nvPr/>
        </p:nvSpPr>
        <p:spPr>
          <a:xfrm>
            <a:off x="574179" y="1108300"/>
            <a:ext cx="28578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网络收敛速度实验</a:t>
            </a:r>
          </a:p>
        </p:txBody>
      </p:sp>
      <p:pic>
        <p:nvPicPr>
          <p:cNvPr id="11" name="图片 10" descr="Remotesensing 17 02961 g015">
            <a:extLst>
              <a:ext uri="{FF2B5EF4-FFF2-40B4-BE49-F238E27FC236}">
                <a16:creationId xmlns:a16="http://schemas.microsoft.com/office/drawing/2014/main" id="{A58F8998-1485-4525-AC96-5D6428BA4CBE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877" y="2202684"/>
            <a:ext cx="6551909" cy="3370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 descr="Remotesensing 17 02961 g016">
            <a:extLst>
              <a:ext uri="{FF2B5EF4-FFF2-40B4-BE49-F238E27FC236}">
                <a16:creationId xmlns:a16="http://schemas.microsoft.com/office/drawing/2014/main" id="{AB206432-F8FF-4C4B-913B-1F2BC5230C27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0606" y="928556"/>
            <a:ext cx="3440672" cy="2690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1" descr="Remotesensing 17 02961 g017">
            <a:extLst>
              <a:ext uri="{FF2B5EF4-FFF2-40B4-BE49-F238E27FC236}">
                <a16:creationId xmlns:a16="http://schemas.microsoft.com/office/drawing/2014/main" id="{6A148837-9538-4BB1-B1AD-CD613889CC03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730" y="3645001"/>
            <a:ext cx="3867674" cy="257785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1D8261EF-402E-4B42-9F9F-E4B7DAAE1B16}"/>
              </a:ext>
            </a:extLst>
          </p:cNvPr>
          <p:cNvSpPr txBox="1"/>
          <p:nvPr/>
        </p:nvSpPr>
        <p:spPr>
          <a:xfrm>
            <a:off x="768074" y="5764786"/>
            <a:ext cx="93598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MEG(GFCC)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模型在保证高准确率的同时，</a:t>
            </a:r>
            <a:r>
              <a:rPr lang="zh-CN" altLang="en-US" sz="1800" b="1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收敛轮数更少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28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4A5B13B2-AB99-4C5E-84B5-8055C5AF91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983" y="1842801"/>
            <a:ext cx="5760000" cy="3821694"/>
          </a:xfrm>
          <a:prstGeom prst="rect">
            <a:avLst/>
          </a:prstGeom>
        </p:spPr>
      </p:pic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实验结果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2EAF8B-1BD6-4388-902D-B5BC5F887A7D}"/>
              </a:ext>
            </a:extLst>
          </p:cNvPr>
          <p:cNvSpPr txBox="1"/>
          <p:nvPr/>
        </p:nvSpPr>
        <p:spPr>
          <a:xfrm>
            <a:off x="574179" y="1108300"/>
            <a:ext cx="28578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网络收敛速度实验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2AD0808B-E9A7-4EA0-AD05-2BAB65F5F98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76" y="1842801"/>
            <a:ext cx="5760000" cy="382169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06A0C3D-4436-4487-AE38-7B6DA29A8E5B}"/>
              </a:ext>
            </a:extLst>
          </p:cNvPr>
          <p:cNvSpPr txBox="1"/>
          <p:nvPr/>
        </p:nvSpPr>
        <p:spPr>
          <a:xfrm>
            <a:off x="768074" y="5764786"/>
            <a:ext cx="93598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MEG(GFCC)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模型在保证高准确率的同时，</a:t>
            </a:r>
            <a:r>
              <a:rPr lang="zh-CN" altLang="zh-CN" sz="1800" b="1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训练时间更短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、</a:t>
            </a:r>
            <a:r>
              <a:rPr lang="zh-CN" altLang="zh-CN" sz="1800" b="1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参数规模更小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，综合性能更优。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298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等腰三角形 53">
            <a:extLst>
              <a:ext uri="{FF2B5EF4-FFF2-40B4-BE49-F238E27FC236}">
                <a16:creationId xmlns:a16="http://schemas.microsoft.com/office/drawing/2014/main" id="{EC036D87-51B6-42D3-9C75-43335F25FACA}"/>
              </a:ext>
            </a:extLst>
          </p:cNvPr>
          <p:cNvSpPr/>
          <p:nvPr/>
        </p:nvSpPr>
        <p:spPr>
          <a:xfrm rot="5400000">
            <a:off x="2445581" y="1679267"/>
            <a:ext cx="815395" cy="570914"/>
          </a:xfrm>
          <a:prstGeom prst="triangle">
            <a:avLst>
              <a:gd name="adj" fmla="val 48220"/>
            </a:avLst>
          </a:prstGeom>
          <a:solidFill>
            <a:srgbClr val="03532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6D28BBA-7201-431B-8474-64C06BD09799}"/>
              </a:ext>
            </a:extLst>
          </p:cNvPr>
          <p:cNvSpPr/>
          <p:nvPr/>
        </p:nvSpPr>
        <p:spPr>
          <a:xfrm>
            <a:off x="2111" y="0"/>
            <a:ext cx="2565711" cy="6858000"/>
          </a:xfrm>
          <a:prstGeom prst="rect">
            <a:avLst/>
          </a:prstGeom>
          <a:solidFill>
            <a:srgbClr val="03532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F27C5B2A-04E6-45B0-9098-6D542DFE05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0" y="2355887"/>
            <a:ext cx="1415112" cy="1417954"/>
          </a:xfrm>
          <a:prstGeom prst="rect">
            <a:avLst/>
          </a:prstGeom>
        </p:spPr>
      </p:pic>
      <p:sp>
        <p:nvSpPr>
          <p:cNvPr id="17" name="Line 11">
            <a:extLst>
              <a:ext uri="{FF2B5EF4-FFF2-40B4-BE49-F238E27FC236}">
                <a16:creationId xmlns:a16="http://schemas.microsoft.com/office/drawing/2014/main" id="{4A891CAD-E046-4253-8078-661B3739A37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9956" y="2355887"/>
            <a:ext cx="4800600" cy="0"/>
          </a:xfrm>
          <a:prstGeom prst="line">
            <a:avLst/>
          </a:prstGeom>
          <a:noFill/>
          <a:ln w="25400">
            <a:solidFill>
              <a:schemeClr val="bg1"/>
            </a:solidFill>
            <a:prstDash val="sysDot"/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76AEB9AB-F54C-497A-ABC9-468C44333AF7}"/>
              </a:ext>
            </a:extLst>
          </p:cNvPr>
          <p:cNvGrpSpPr/>
          <p:nvPr/>
        </p:nvGrpSpPr>
        <p:grpSpPr>
          <a:xfrm>
            <a:off x="4557335" y="4000258"/>
            <a:ext cx="4998025" cy="584775"/>
            <a:chOff x="4709347" y="4433721"/>
            <a:chExt cx="4998025" cy="584775"/>
          </a:xfrm>
        </p:grpSpPr>
        <p:sp>
          <p:nvSpPr>
            <p:cNvPr id="25" name="Text Box 12">
              <a:extLst>
                <a:ext uri="{FF2B5EF4-FFF2-40B4-BE49-F238E27FC236}">
                  <a16:creationId xmlns:a16="http://schemas.microsoft.com/office/drawing/2014/main" id="{B1012607-7871-40D5-8685-B949D4B37A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4464498"/>
              <a:ext cx="441960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实验结果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B6FF1D0-C671-461C-B8A6-DC2153A962E3}"/>
                </a:ext>
              </a:extLst>
            </p:cNvPr>
            <p:cNvSpPr txBox="1"/>
            <p:nvPr/>
          </p:nvSpPr>
          <p:spPr>
            <a:xfrm>
              <a:off x="4709347" y="4433721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4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FC6CEC3-E278-4DCC-A93C-9E3722CA95D8}"/>
              </a:ext>
            </a:extLst>
          </p:cNvPr>
          <p:cNvGrpSpPr/>
          <p:nvPr/>
        </p:nvGrpSpPr>
        <p:grpSpPr>
          <a:xfrm>
            <a:off x="4557335" y="2444969"/>
            <a:ext cx="4418625" cy="587329"/>
            <a:chOff x="4742898" y="3504158"/>
            <a:chExt cx="4418625" cy="587329"/>
          </a:xfrm>
        </p:grpSpPr>
        <p:sp>
          <p:nvSpPr>
            <p:cNvPr id="34" name="Text Box 15"/>
            <p:cNvSpPr txBox="1">
              <a:spLocks noChangeArrowheads="1"/>
            </p:cNvSpPr>
            <p:nvPr/>
          </p:nvSpPr>
          <p:spPr bwMode="auto">
            <a:xfrm>
              <a:off x="5303938" y="3504158"/>
              <a:ext cx="385758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数据集与模型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2639A86-D593-49D9-8DCA-B93B6D83D86D}"/>
                </a:ext>
              </a:extLst>
            </p:cNvPr>
            <p:cNvSpPr txBox="1"/>
            <p:nvPr/>
          </p:nvSpPr>
          <p:spPr>
            <a:xfrm>
              <a:off x="4742898" y="3506712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3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1834B4BC-919D-4CD1-948C-10580777255F}"/>
              </a:ext>
            </a:extLst>
          </p:cNvPr>
          <p:cNvGrpSpPr/>
          <p:nvPr/>
        </p:nvGrpSpPr>
        <p:grpSpPr>
          <a:xfrm>
            <a:off x="4557335" y="621039"/>
            <a:ext cx="6282583" cy="584775"/>
            <a:chOff x="4709348" y="1693995"/>
            <a:chExt cx="6282583" cy="584775"/>
          </a:xfrm>
        </p:grpSpPr>
        <p:sp>
          <p:nvSpPr>
            <p:cNvPr id="20" name="Text Box 12">
              <a:extLst>
                <a:ext uri="{FF2B5EF4-FFF2-40B4-BE49-F238E27FC236}">
                  <a16:creationId xmlns:a16="http://schemas.microsoft.com/office/drawing/2014/main" id="{C4E0EBFB-37C5-423F-BF51-42BEC519DF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1724772"/>
              <a:ext cx="570415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rgbClr val="035324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研究背景</a:t>
              </a:r>
              <a:endParaRPr lang="en-US" altLang="zh-CN" sz="2800" b="1" dirty="0">
                <a:solidFill>
                  <a:srgbClr val="035324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B50D277-A618-4FFC-93EE-4F53496B3176}"/>
                </a:ext>
              </a:extLst>
            </p:cNvPr>
            <p:cNvSpPr txBox="1"/>
            <p:nvPr/>
          </p:nvSpPr>
          <p:spPr>
            <a:xfrm>
              <a:off x="4709348" y="1693995"/>
              <a:ext cx="503993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1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88A298DC-AE77-47BB-8BD5-6800DDD8823E}"/>
              </a:ext>
            </a:extLst>
          </p:cNvPr>
          <p:cNvGrpSpPr/>
          <p:nvPr/>
        </p:nvGrpSpPr>
        <p:grpSpPr>
          <a:xfrm>
            <a:off x="4557335" y="1534281"/>
            <a:ext cx="4436009" cy="584775"/>
            <a:chOff x="4709348" y="2646665"/>
            <a:chExt cx="4436009" cy="584775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7358AC70-96DF-435D-AADC-8075883D0078}"/>
                </a:ext>
              </a:extLst>
            </p:cNvPr>
            <p:cNvSpPr txBox="1"/>
            <p:nvPr/>
          </p:nvSpPr>
          <p:spPr>
            <a:xfrm>
              <a:off x="4709348" y="2646665"/>
              <a:ext cx="503993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2</a:t>
              </a:r>
            </a:p>
          </p:txBody>
        </p:sp>
        <p:sp>
          <p:nvSpPr>
            <p:cNvPr id="16" name="Text Box 15">
              <a:extLst>
                <a:ext uri="{FF2B5EF4-FFF2-40B4-BE49-F238E27FC236}">
                  <a16:creationId xmlns:a16="http://schemas.microsoft.com/office/drawing/2014/main" id="{4E50DEB3-2705-4A7F-B519-C9ED728E2E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2677442"/>
              <a:ext cx="385758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研究现状</a:t>
              </a:r>
            </a:p>
          </p:txBody>
        </p:sp>
      </p:grpSp>
      <p:sp>
        <p:nvSpPr>
          <p:cNvPr id="23" name="矩形 22"/>
          <p:cNvSpPr/>
          <p:nvPr/>
        </p:nvSpPr>
        <p:spPr>
          <a:xfrm>
            <a:off x="5004658" y="3537622"/>
            <a:ext cx="6623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3.2 </a:t>
            </a:r>
            <a:r>
              <a:rPr lang="zh-CN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水声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大数据定位和识别</a:t>
            </a:r>
            <a:r>
              <a:rPr lang="zh-CN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模型</a:t>
            </a:r>
            <a:endParaRPr lang="zh-CN" altLang="en-US" sz="2000" b="1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004658" y="3046001"/>
            <a:ext cx="18598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3.1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数据集介绍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8D9348E-472A-4CBC-AEA4-D6B7AAA31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CB89530E-41CD-4D5F-8CAF-01C5BD4012F6}"/>
              </a:ext>
            </a:extLst>
          </p:cNvPr>
          <p:cNvGrpSpPr/>
          <p:nvPr/>
        </p:nvGrpSpPr>
        <p:grpSpPr>
          <a:xfrm>
            <a:off x="4557335" y="5621409"/>
            <a:ext cx="4998025" cy="584775"/>
            <a:chOff x="4709347" y="4433721"/>
            <a:chExt cx="4998025" cy="584775"/>
          </a:xfrm>
        </p:grpSpPr>
        <p:sp>
          <p:nvSpPr>
            <p:cNvPr id="30" name="Text Box 12">
              <a:extLst>
                <a:ext uri="{FF2B5EF4-FFF2-40B4-BE49-F238E27FC236}">
                  <a16:creationId xmlns:a16="http://schemas.microsoft.com/office/drawing/2014/main" id="{551CEDBA-9BCB-401A-8AA5-DCBEB9343C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4464498"/>
              <a:ext cx="441960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总结与展望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3B67761B-F333-4D08-A0D5-2A53E4F5A35A}"/>
                </a:ext>
              </a:extLst>
            </p:cNvPr>
            <p:cNvSpPr txBox="1"/>
            <p:nvPr/>
          </p:nvSpPr>
          <p:spPr>
            <a:xfrm>
              <a:off x="4709347" y="4433721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5</a:t>
              </a:r>
            </a:p>
          </p:txBody>
        </p: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id="{D1773A16-01C7-4053-8545-3AF7349D8A32}"/>
              </a:ext>
            </a:extLst>
          </p:cNvPr>
          <p:cNvSpPr/>
          <p:nvPr/>
        </p:nvSpPr>
        <p:spPr>
          <a:xfrm>
            <a:off x="5004658" y="4647558"/>
            <a:ext cx="26340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4.1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输入特征对比实验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D95E51D-5EF6-4683-AE5F-3187157C0260}"/>
              </a:ext>
            </a:extLst>
          </p:cNvPr>
          <p:cNvSpPr/>
          <p:nvPr/>
        </p:nvSpPr>
        <p:spPr>
          <a:xfrm>
            <a:off x="5004658" y="5145380"/>
            <a:ext cx="6623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4.2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网络结构对比实验</a:t>
            </a:r>
          </a:p>
        </p:txBody>
      </p:sp>
    </p:spTree>
    <p:extLst>
      <p:ext uri="{BB962C8B-B14F-4D97-AF65-F5344CB8AC3E}">
        <p14:creationId xmlns:p14="http://schemas.microsoft.com/office/powerpoint/2010/main" val="3891617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0F079A3F-EBA4-4033-86C5-160A9A1295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75" y="1272626"/>
            <a:ext cx="9296955" cy="4606787"/>
          </a:xfrm>
          <a:prstGeom prst="rect">
            <a:avLst/>
          </a:prstGeom>
        </p:spPr>
      </p:pic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实验结果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2EAF8B-1BD6-4388-902D-B5BC5F887A7D}"/>
              </a:ext>
            </a:extLst>
          </p:cNvPr>
          <p:cNvSpPr txBox="1"/>
          <p:nvPr/>
        </p:nvSpPr>
        <p:spPr>
          <a:xfrm>
            <a:off x="574179" y="1108300"/>
            <a:ext cx="28578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5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折交叉验证实验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F345DE2-8D6A-4CCB-92FD-5868C398DBE4}"/>
              </a:ext>
            </a:extLst>
          </p:cNvPr>
          <p:cNvSpPr txBox="1"/>
          <p:nvPr/>
        </p:nvSpPr>
        <p:spPr>
          <a:xfrm>
            <a:off x="768074" y="5764786"/>
            <a:ext cx="93598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MEG(GFCC)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模型</a:t>
            </a:r>
            <a:r>
              <a:rPr lang="zh-CN" altLang="en-US" b="1" kern="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定位、识别准确率均较高，方差也较小</a:t>
            </a:r>
            <a:r>
              <a:rPr lang="zh-CN" altLang="zh-CN" sz="1800" kern="0" dirty="0">
                <a:solidFill>
                  <a:srgbClr val="1C1F2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922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等腰三角形 53">
            <a:extLst>
              <a:ext uri="{FF2B5EF4-FFF2-40B4-BE49-F238E27FC236}">
                <a16:creationId xmlns:a16="http://schemas.microsoft.com/office/drawing/2014/main" id="{EC036D87-51B6-42D3-9C75-43335F25FACA}"/>
              </a:ext>
            </a:extLst>
          </p:cNvPr>
          <p:cNvSpPr/>
          <p:nvPr/>
        </p:nvSpPr>
        <p:spPr>
          <a:xfrm rot="5400000">
            <a:off x="2445581" y="1679267"/>
            <a:ext cx="815395" cy="570914"/>
          </a:xfrm>
          <a:prstGeom prst="triangle">
            <a:avLst>
              <a:gd name="adj" fmla="val 48220"/>
            </a:avLst>
          </a:prstGeom>
          <a:solidFill>
            <a:srgbClr val="03532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6D28BBA-7201-431B-8474-64C06BD09799}"/>
              </a:ext>
            </a:extLst>
          </p:cNvPr>
          <p:cNvSpPr/>
          <p:nvPr/>
        </p:nvSpPr>
        <p:spPr>
          <a:xfrm>
            <a:off x="2111" y="0"/>
            <a:ext cx="2565711" cy="6858000"/>
          </a:xfrm>
          <a:prstGeom prst="rect">
            <a:avLst/>
          </a:prstGeom>
          <a:solidFill>
            <a:srgbClr val="03532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F27C5B2A-04E6-45B0-9098-6D542DFE05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0" y="2355887"/>
            <a:ext cx="1415112" cy="1417954"/>
          </a:xfrm>
          <a:prstGeom prst="rect">
            <a:avLst/>
          </a:prstGeom>
        </p:spPr>
      </p:pic>
      <p:sp>
        <p:nvSpPr>
          <p:cNvPr id="17" name="Line 11">
            <a:extLst>
              <a:ext uri="{FF2B5EF4-FFF2-40B4-BE49-F238E27FC236}">
                <a16:creationId xmlns:a16="http://schemas.microsoft.com/office/drawing/2014/main" id="{4A891CAD-E046-4253-8078-661B3739A37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9956" y="2355887"/>
            <a:ext cx="4800600" cy="0"/>
          </a:xfrm>
          <a:prstGeom prst="line">
            <a:avLst/>
          </a:prstGeom>
          <a:noFill/>
          <a:ln w="25400">
            <a:solidFill>
              <a:schemeClr val="bg1"/>
            </a:solidFill>
            <a:prstDash val="sysDot"/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76AEB9AB-F54C-497A-ABC9-468C44333AF7}"/>
              </a:ext>
            </a:extLst>
          </p:cNvPr>
          <p:cNvGrpSpPr/>
          <p:nvPr/>
        </p:nvGrpSpPr>
        <p:grpSpPr>
          <a:xfrm>
            <a:off x="4557335" y="4000258"/>
            <a:ext cx="4998024" cy="584775"/>
            <a:chOff x="4709347" y="4433721"/>
            <a:chExt cx="4998024" cy="584775"/>
          </a:xfrm>
        </p:grpSpPr>
        <p:sp>
          <p:nvSpPr>
            <p:cNvPr id="25" name="Text Box 12">
              <a:extLst>
                <a:ext uri="{FF2B5EF4-FFF2-40B4-BE49-F238E27FC236}">
                  <a16:creationId xmlns:a16="http://schemas.microsoft.com/office/drawing/2014/main" id="{B1012607-7871-40D5-8685-B949D4B37A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1" y="4438209"/>
              <a:ext cx="441960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实验结果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B6FF1D0-C671-461C-B8A6-DC2153A962E3}"/>
                </a:ext>
              </a:extLst>
            </p:cNvPr>
            <p:cNvSpPr txBox="1"/>
            <p:nvPr/>
          </p:nvSpPr>
          <p:spPr>
            <a:xfrm>
              <a:off x="4709347" y="4433721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4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FC6CEC3-E278-4DCC-A93C-9E3722CA95D8}"/>
              </a:ext>
            </a:extLst>
          </p:cNvPr>
          <p:cNvGrpSpPr/>
          <p:nvPr/>
        </p:nvGrpSpPr>
        <p:grpSpPr>
          <a:xfrm>
            <a:off x="4557335" y="2447523"/>
            <a:ext cx="4402459" cy="584775"/>
            <a:chOff x="4742898" y="3506712"/>
            <a:chExt cx="4402459" cy="584775"/>
          </a:xfrm>
        </p:grpSpPr>
        <p:sp>
          <p:nvSpPr>
            <p:cNvPr id="34" name="Text Box 15"/>
            <p:cNvSpPr txBox="1">
              <a:spLocks noChangeArrowheads="1"/>
            </p:cNvSpPr>
            <p:nvPr/>
          </p:nvSpPr>
          <p:spPr bwMode="auto">
            <a:xfrm>
              <a:off x="5287772" y="3526165"/>
              <a:ext cx="385758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数据集与模型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2639A86-D593-49D9-8DCA-B93B6D83D86D}"/>
                </a:ext>
              </a:extLst>
            </p:cNvPr>
            <p:cNvSpPr txBox="1"/>
            <p:nvPr/>
          </p:nvSpPr>
          <p:spPr>
            <a:xfrm>
              <a:off x="4742898" y="3506712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3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1834B4BC-919D-4CD1-948C-10580777255F}"/>
              </a:ext>
            </a:extLst>
          </p:cNvPr>
          <p:cNvGrpSpPr/>
          <p:nvPr/>
        </p:nvGrpSpPr>
        <p:grpSpPr>
          <a:xfrm>
            <a:off x="4557335" y="621039"/>
            <a:ext cx="6282583" cy="584775"/>
            <a:chOff x="4709348" y="1693995"/>
            <a:chExt cx="6282583" cy="584775"/>
          </a:xfrm>
        </p:grpSpPr>
        <p:sp>
          <p:nvSpPr>
            <p:cNvPr id="20" name="Text Box 12">
              <a:extLst>
                <a:ext uri="{FF2B5EF4-FFF2-40B4-BE49-F238E27FC236}">
                  <a16:creationId xmlns:a16="http://schemas.microsoft.com/office/drawing/2014/main" id="{C4E0EBFB-37C5-423F-BF51-42BEC519DF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1724772"/>
              <a:ext cx="570415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研究背景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B50D277-A618-4FFC-93EE-4F53496B3176}"/>
                </a:ext>
              </a:extLst>
            </p:cNvPr>
            <p:cNvSpPr txBox="1"/>
            <p:nvPr/>
          </p:nvSpPr>
          <p:spPr>
            <a:xfrm>
              <a:off x="4709348" y="1693995"/>
              <a:ext cx="503993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1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88A298DC-AE77-47BB-8BD5-6800DDD8823E}"/>
              </a:ext>
            </a:extLst>
          </p:cNvPr>
          <p:cNvGrpSpPr/>
          <p:nvPr/>
        </p:nvGrpSpPr>
        <p:grpSpPr>
          <a:xfrm>
            <a:off x="4557335" y="1534281"/>
            <a:ext cx="4436009" cy="584775"/>
            <a:chOff x="4709348" y="2646665"/>
            <a:chExt cx="4436009" cy="584775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7358AC70-96DF-435D-AADC-8075883D0078}"/>
                </a:ext>
              </a:extLst>
            </p:cNvPr>
            <p:cNvSpPr txBox="1"/>
            <p:nvPr/>
          </p:nvSpPr>
          <p:spPr>
            <a:xfrm>
              <a:off x="4709348" y="2646665"/>
              <a:ext cx="503993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2</a:t>
              </a:r>
            </a:p>
          </p:txBody>
        </p:sp>
        <p:sp>
          <p:nvSpPr>
            <p:cNvPr id="16" name="Text Box 15">
              <a:extLst>
                <a:ext uri="{FF2B5EF4-FFF2-40B4-BE49-F238E27FC236}">
                  <a16:creationId xmlns:a16="http://schemas.microsoft.com/office/drawing/2014/main" id="{4E50DEB3-2705-4A7F-B519-C9ED728E2E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2677442"/>
              <a:ext cx="385758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研究现状</a:t>
              </a:r>
            </a:p>
          </p:txBody>
        </p:sp>
      </p:grpSp>
      <p:sp>
        <p:nvSpPr>
          <p:cNvPr id="23" name="矩形 22"/>
          <p:cNvSpPr/>
          <p:nvPr/>
        </p:nvSpPr>
        <p:spPr>
          <a:xfrm>
            <a:off x="5004658" y="3537622"/>
            <a:ext cx="6623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3.2 </a:t>
            </a:r>
            <a:r>
              <a:rPr lang="zh-CN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水声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大数据定位和识别</a:t>
            </a:r>
            <a:r>
              <a:rPr lang="zh-CN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模型</a:t>
            </a:r>
            <a:endParaRPr lang="zh-CN" altLang="en-US" sz="2000" b="1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004658" y="3046001"/>
            <a:ext cx="18598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3.1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数据集介绍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8D9348E-472A-4CBC-AEA4-D6B7AAA31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21</a:t>
            </a:fld>
            <a:endParaRPr lang="en-US" dirty="0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CB89530E-41CD-4D5F-8CAF-01C5BD4012F6}"/>
              </a:ext>
            </a:extLst>
          </p:cNvPr>
          <p:cNvGrpSpPr/>
          <p:nvPr/>
        </p:nvGrpSpPr>
        <p:grpSpPr>
          <a:xfrm>
            <a:off x="4557335" y="5621409"/>
            <a:ext cx="4998025" cy="584775"/>
            <a:chOff x="4709347" y="4433721"/>
            <a:chExt cx="4998025" cy="584775"/>
          </a:xfrm>
        </p:grpSpPr>
        <p:sp>
          <p:nvSpPr>
            <p:cNvPr id="30" name="Text Box 12">
              <a:extLst>
                <a:ext uri="{FF2B5EF4-FFF2-40B4-BE49-F238E27FC236}">
                  <a16:creationId xmlns:a16="http://schemas.microsoft.com/office/drawing/2014/main" id="{551CEDBA-9BCB-401A-8AA5-DCBEB9343C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4464498"/>
              <a:ext cx="441960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2800" b="1" dirty="0">
                  <a:solidFill>
                    <a:srgbClr val="035324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总结与展望</a:t>
              </a:r>
              <a:endParaRPr lang="en-US" altLang="zh-CN" sz="2800" b="1" dirty="0">
                <a:solidFill>
                  <a:srgbClr val="035324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3B67761B-F333-4D08-A0D5-2A53E4F5A35A}"/>
                </a:ext>
              </a:extLst>
            </p:cNvPr>
            <p:cNvSpPr txBox="1"/>
            <p:nvPr/>
          </p:nvSpPr>
          <p:spPr>
            <a:xfrm>
              <a:off x="4709347" y="4433721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5</a:t>
              </a:r>
            </a:p>
          </p:txBody>
        </p: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id="{D1773A16-01C7-4053-8545-3AF7349D8A32}"/>
              </a:ext>
            </a:extLst>
          </p:cNvPr>
          <p:cNvSpPr/>
          <p:nvPr/>
        </p:nvSpPr>
        <p:spPr>
          <a:xfrm>
            <a:off x="5004658" y="4647558"/>
            <a:ext cx="26340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4.1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输入特征对比实验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D95E51D-5EF6-4683-AE5F-3187157C0260}"/>
              </a:ext>
            </a:extLst>
          </p:cNvPr>
          <p:cNvSpPr/>
          <p:nvPr/>
        </p:nvSpPr>
        <p:spPr>
          <a:xfrm>
            <a:off x="5004658" y="5145380"/>
            <a:ext cx="6623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4.2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网络结构对比实验</a:t>
            </a:r>
          </a:p>
        </p:txBody>
      </p:sp>
    </p:spTree>
    <p:extLst>
      <p:ext uri="{BB962C8B-B14F-4D97-AF65-F5344CB8AC3E}">
        <p14:creationId xmlns:p14="http://schemas.microsoft.com/office/powerpoint/2010/main" val="164323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总结与展望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5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12EAF8B-1BD6-4388-902D-B5BC5F887A7D}"/>
              </a:ext>
            </a:extLst>
          </p:cNvPr>
          <p:cNvSpPr txBox="1"/>
          <p:nvPr/>
        </p:nvSpPr>
        <p:spPr>
          <a:xfrm>
            <a:off x="574178" y="1138012"/>
            <a:ext cx="9985759" cy="4654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总结</a:t>
            </a:r>
            <a:endParaRPr lang="en-US" altLang="zh-CN" sz="20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数据增强：基于射线理论的船舶辐射噪声增强模型对</a:t>
            </a:r>
            <a:r>
              <a:rPr lang="en-US" altLang="zh-CN" sz="2000" dirty="0" err="1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ShipsEar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数据集进行扩充，构建了覆盖</a:t>
            </a:r>
            <a:r>
              <a:rPr lang="en-US" altLang="zh-CN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3500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米水深深海直达区与阴影区的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DS3500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数据集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20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模型设计：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MEG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框架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具有创新性与高效性，同时实现定位和识别；融合多专家与多门控机制，为不同水声信号分配独立参数空间。 </a:t>
            </a:r>
            <a:endParaRPr lang="en-US" altLang="zh-CN" sz="20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实验验证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：在</a:t>
            </a:r>
            <a:r>
              <a:rPr lang="en-US" altLang="zh-CN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DS3500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数据集上的实验表明，</a:t>
            </a:r>
            <a:r>
              <a:rPr lang="en-US" altLang="zh-CN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MEG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模型相较于</a:t>
            </a:r>
            <a:r>
              <a:rPr lang="en-US" altLang="zh-CN" sz="2000" dirty="0" err="1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ResNet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 err="1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Swin</a:t>
            </a:r>
            <a:r>
              <a:rPr lang="en-US" altLang="zh-CN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-Transformer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等网络具有显著优越性。</a:t>
            </a:r>
            <a:endParaRPr lang="en-US" altLang="zh-CN" sz="20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展望</a:t>
            </a:r>
            <a:endParaRPr lang="en-US" altLang="zh-CN" sz="2000" dirty="0"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zh-CN" altLang="zh-CN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未来研究可针对更复杂的海洋条件优化</a:t>
            </a:r>
            <a:r>
              <a:rPr lang="en-US" altLang="zh-CN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MEG</a:t>
            </a:r>
            <a:r>
              <a:rPr lang="zh-CN" altLang="zh-CN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模型的结构与参数，并将其与强化学习、迁移学习等先进技术融合，进一步拓展其应用范围。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651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FC77A141-360E-4F97-AFE0-D3D1647C9752}"/>
              </a:ext>
            </a:extLst>
          </p:cNvPr>
          <p:cNvSpPr/>
          <p:nvPr/>
        </p:nvSpPr>
        <p:spPr>
          <a:xfrm>
            <a:off x="10127944" y="5904326"/>
            <a:ext cx="1943973" cy="647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FBE74C0-711E-427F-B70D-E2A1CFF425F7}"/>
              </a:ext>
            </a:extLst>
          </p:cNvPr>
          <p:cNvSpPr/>
          <p:nvPr/>
        </p:nvSpPr>
        <p:spPr>
          <a:xfrm>
            <a:off x="2111" y="0"/>
            <a:ext cx="12189889" cy="6858000"/>
          </a:xfrm>
          <a:prstGeom prst="rect">
            <a:avLst/>
          </a:prstGeom>
          <a:solidFill>
            <a:srgbClr val="03532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937342B-A41D-428E-B9EA-764FFD49D282}"/>
              </a:ext>
            </a:extLst>
          </p:cNvPr>
          <p:cNvSpPr txBox="1"/>
          <p:nvPr/>
        </p:nvSpPr>
        <p:spPr>
          <a:xfrm>
            <a:off x="1992057" y="2967335"/>
            <a:ext cx="79198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谢谢观看，欢迎批评指正！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9FEE358-42EB-4541-BE8E-3B513E53B9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82" y="45047"/>
            <a:ext cx="1511979" cy="151501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1843181" y="170664"/>
            <a:ext cx="8134709" cy="7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研究背景</a:t>
            </a:r>
            <a:r>
              <a:rPr lang="en-US" altLang="zh-CN" kern="0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1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C498FCDD-8595-4FE9-9EEA-521F93334320}"/>
              </a:ext>
            </a:extLst>
          </p:cNvPr>
          <p:cNvSpPr/>
          <p:nvPr/>
        </p:nvSpPr>
        <p:spPr>
          <a:xfrm>
            <a:off x="48084" y="1001463"/>
            <a:ext cx="7412812" cy="4442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80000"/>
              </a:lnSpc>
              <a:spcBef>
                <a:spcPct val="200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zh-CN" altLang="en-US" sz="2800" b="1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水下目标定位和识别背景</a:t>
            </a:r>
            <a:endParaRPr lang="en-US" altLang="zh-CN" sz="2800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C473CF9B-0DE5-45FE-80B3-9C81E06ED5CC}"/>
              </a:ext>
            </a:extLst>
          </p:cNvPr>
          <p:cNvSpPr/>
          <p:nvPr/>
        </p:nvSpPr>
        <p:spPr>
          <a:xfrm>
            <a:off x="336080" y="1806241"/>
            <a:ext cx="3595091" cy="4483926"/>
          </a:xfrm>
          <a:prstGeom prst="rect">
            <a:avLst/>
          </a:prstGeom>
          <a:solidFill>
            <a:srgbClr val="F9F9F9"/>
          </a:solidFill>
          <a:ln w="19050">
            <a:solidFill>
              <a:srgbClr val="44546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7" name="矩形: 剪去单角 114">
            <a:extLst>
              <a:ext uri="{FF2B5EF4-FFF2-40B4-BE49-F238E27FC236}">
                <a16:creationId xmlns:a16="http://schemas.microsoft.com/office/drawing/2014/main" id="{E8528277-F526-4B72-A2BF-78C533632D58}"/>
              </a:ext>
            </a:extLst>
          </p:cNvPr>
          <p:cNvSpPr/>
          <p:nvPr/>
        </p:nvSpPr>
        <p:spPr>
          <a:xfrm>
            <a:off x="796277" y="1469287"/>
            <a:ext cx="2614269" cy="457201"/>
          </a:xfrm>
          <a:prstGeom prst="snip1Rect">
            <a:avLst/>
          </a:prstGeom>
          <a:solidFill>
            <a:srgbClr val="44546A"/>
          </a:solidFill>
          <a:ln>
            <a:solidFill>
              <a:srgbClr val="4454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水声大数据</a:t>
            </a: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C473CF9B-0DE5-45FE-80B3-9C81E06ED5CC}"/>
              </a:ext>
            </a:extLst>
          </p:cNvPr>
          <p:cNvSpPr/>
          <p:nvPr/>
        </p:nvSpPr>
        <p:spPr>
          <a:xfrm>
            <a:off x="4211037" y="1562465"/>
            <a:ext cx="3482046" cy="4862714"/>
          </a:xfrm>
          <a:prstGeom prst="rect">
            <a:avLst/>
          </a:prstGeom>
          <a:solidFill>
            <a:srgbClr val="F9F9F9"/>
          </a:solidFill>
          <a:ln w="19050">
            <a:solidFill>
              <a:srgbClr val="44546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5" name="矩形: 剪去单角 114">
            <a:extLst>
              <a:ext uri="{FF2B5EF4-FFF2-40B4-BE49-F238E27FC236}">
                <a16:creationId xmlns:a16="http://schemas.microsoft.com/office/drawing/2014/main" id="{E8528277-F526-4B72-A2BF-78C533632D58}"/>
              </a:ext>
            </a:extLst>
          </p:cNvPr>
          <p:cNvSpPr/>
          <p:nvPr/>
        </p:nvSpPr>
        <p:spPr>
          <a:xfrm>
            <a:off x="4659547" y="1450609"/>
            <a:ext cx="2614269" cy="457201"/>
          </a:xfrm>
          <a:prstGeom prst="snip1Rect">
            <a:avLst/>
          </a:prstGeom>
          <a:solidFill>
            <a:srgbClr val="44546A"/>
          </a:solidFill>
          <a:ln>
            <a:solidFill>
              <a:srgbClr val="4454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水下目标定位</a:t>
            </a:r>
          </a:p>
        </p:txBody>
      </p:sp>
      <p:sp>
        <p:nvSpPr>
          <p:cNvPr id="24" name="矩形 23"/>
          <p:cNvSpPr/>
          <p:nvPr/>
        </p:nvSpPr>
        <p:spPr>
          <a:xfrm>
            <a:off x="849707" y="3810573"/>
            <a:ext cx="2726271" cy="2224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试验成本高</a:t>
            </a:r>
            <a:endParaRPr lang="en-US" altLang="zh-CN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数据量少</a:t>
            </a:r>
            <a:endParaRPr lang="en-US" altLang="zh-CN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环境单一</a:t>
            </a:r>
            <a:endParaRPr lang="en-US" altLang="zh-CN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数据质量难以控制</a:t>
            </a:r>
          </a:p>
        </p:txBody>
      </p:sp>
      <p:sp>
        <p:nvSpPr>
          <p:cNvPr id="26" name="矩形 25"/>
          <p:cNvSpPr/>
          <p:nvPr/>
        </p:nvSpPr>
        <p:spPr>
          <a:xfrm>
            <a:off x="4531251" y="5842871"/>
            <a:ext cx="28708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复杂环境下定位困难</a:t>
            </a:r>
          </a:p>
        </p:txBody>
      </p:sp>
      <p:pic>
        <p:nvPicPr>
          <p:cNvPr id="33" name="图片 32" descr="6478eed670ce2d0de2c11f3044560d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5523" y="168775"/>
            <a:ext cx="1054800" cy="10548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912C484-B479-4B21-9DE1-0F7F87987E0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01" y="2138459"/>
            <a:ext cx="2420419" cy="15553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FF3CE7E-B22B-4023-BAE7-4F8F9FCD8F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244" y="2144378"/>
            <a:ext cx="2236581" cy="155329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A9D0AEA-2C61-4883-B01F-DAF86597AE2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373" y="4076991"/>
            <a:ext cx="2844186" cy="1601864"/>
          </a:xfrm>
          <a:prstGeom prst="rect">
            <a:avLst/>
          </a:prstGeom>
        </p:spPr>
      </p:pic>
      <p:sp>
        <p:nvSpPr>
          <p:cNvPr id="36" name="矩形 35">
            <a:extLst>
              <a:ext uri="{FF2B5EF4-FFF2-40B4-BE49-F238E27FC236}">
                <a16:creationId xmlns:a16="http://schemas.microsoft.com/office/drawing/2014/main" id="{06798441-069E-4FB7-8B70-D6232D1140D5}"/>
              </a:ext>
            </a:extLst>
          </p:cNvPr>
          <p:cNvSpPr/>
          <p:nvPr/>
        </p:nvSpPr>
        <p:spPr>
          <a:xfrm>
            <a:off x="8085419" y="1796001"/>
            <a:ext cx="3595091" cy="4483926"/>
          </a:xfrm>
          <a:prstGeom prst="rect">
            <a:avLst/>
          </a:prstGeom>
          <a:solidFill>
            <a:srgbClr val="F9F9F9"/>
          </a:solidFill>
          <a:ln w="19050">
            <a:solidFill>
              <a:srgbClr val="44546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7" name="矩形: 剪去单角 114">
            <a:extLst>
              <a:ext uri="{FF2B5EF4-FFF2-40B4-BE49-F238E27FC236}">
                <a16:creationId xmlns:a16="http://schemas.microsoft.com/office/drawing/2014/main" id="{4F433DAD-A128-439A-8952-AEA284FBD4C9}"/>
              </a:ext>
            </a:extLst>
          </p:cNvPr>
          <p:cNvSpPr/>
          <p:nvPr/>
        </p:nvSpPr>
        <p:spPr>
          <a:xfrm>
            <a:off x="8545616" y="1459047"/>
            <a:ext cx="2614269" cy="457201"/>
          </a:xfrm>
          <a:prstGeom prst="snip1Rect">
            <a:avLst/>
          </a:prstGeom>
          <a:solidFill>
            <a:srgbClr val="44546A"/>
          </a:solidFill>
          <a:ln>
            <a:solidFill>
              <a:srgbClr val="4454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水下目标识别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96CBD4E1-5B4A-4130-93EF-DB2E39D82B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6489" y="2000654"/>
            <a:ext cx="2408827" cy="179129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63E4D56-D1FB-48D1-AA12-044F0EF8D49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5257" y="4060179"/>
            <a:ext cx="2390059" cy="1318267"/>
          </a:xfrm>
          <a:prstGeom prst="rect">
            <a:avLst/>
          </a:prstGeom>
        </p:spPr>
      </p:pic>
      <p:sp>
        <p:nvSpPr>
          <p:cNvPr id="44" name="矩形 43">
            <a:extLst>
              <a:ext uri="{FF2B5EF4-FFF2-40B4-BE49-F238E27FC236}">
                <a16:creationId xmlns:a16="http://schemas.microsoft.com/office/drawing/2014/main" id="{719A9EEB-E105-4060-A028-412694F64CE1}"/>
              </a:ext>
            </a:extLst>
          </p:cNvPr>
          <p:cNvSpPr/>
          <p:nvPr/>
        </p:nvSpPr>
        <p:spPr>
          <a:xfrm>
            <a:off x="8327969" y="5581540"/>
            <a:ext cx="31679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海洋声信道导致目标特征畸变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EF1AC0-9458-427E-B8A2-1CFF15A1B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3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76406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>
            <a:extLst>
              <a:ext uri="{FF2B5EF4-FFF2-40B4-BE49-F238E27FC236}">
                <a16:creationId xmlns:a16="http://schemas.microsoft.com/office/drawing/2014/main" id="{8F921FC3-A352-4707-92B3-4431A1DA4C9C}"/>
              </a:ext>
            </a:extLst>
          </p:cNvPr>
          <p:cNvSpPr/>
          <p:nvPr/>
        </p:nvSpPr>
        <p:spPr>
          <a:xfrm>
            <a:off x="768074" y="1445687"/>
            <a:ext cx="10583853" cy="5223268"/>
          </a:xfrm>
          <a:prstGeom prst="rect">
            <a:avLst/>
          </a:prstGeom>
          <a:solidFill>
            <a:srgbClr val="F9F9F9"/>
          </a:solidFill>
          <a:ln w="19050">
            <a:solidFill>
              <a:srgbClr val="44546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CN" sz="220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843181" y="170664"/>
            <a:ext cx="8134709" cy="7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研究背景</a:t>
            </a:r>
            <a:r>
              <a:rPr lang="en-US" altLang="zh-CN" kern="0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 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1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C498FCDD-8595-4FE9-9EEA-521F93334320}"/>
              </a:ext>
            </a:extLst>
          </p:cNvPr>
          <p:cNvSpPr/>
          <p:nvPr/>
        </p:nvSpPr>
        <p:spPr>
          <a:xfrm>
            <a:off x="48084" y="1001463"/>
            <a:ext cx="7412812" cy="4442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80000"/>
              </a:lnSpc>
              <a:spcBef>
                <a:spcPct val="200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zh-CN" altLang="en-US" sz="2800" b="1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海洋声信道复杂多变</a:t>
            </a:r>
            <a:endParaRPr lang="en-US" altLang="zh-CN" sz="2800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5" name="矩形: 剪去单角 114">
            <a:extLst>
              <a:ext uri="{FF2B5EF4-FFF2-40B4-BE49-F238E27FC236}">
                <a16:creationId xmlns:a16="http://schemas.microsoft.com/office/drawing/2014/main" id="{E8528277-F526-4B72-A2BF-78C533632D58}"/>
              </a:ext>
            </a:extLst>
          </p:cNvPr>
          <p:cNvSpPr/>
          <p:nvPr/>
        </p:nvSpPr>
        <p:spPr>
          <a:xfrm rot="16200000">
            <a:off x="-701481" y="3846982"/>
            <a:ext cx="2882774" cy="457201"/>
          </a:xfrm>
          <a:prstGeom prst="snip1Rect">
            <a:avLst>
              <a:gd name="adj" fmla="val 32000"/>
            </a:avLst>
          </a:prstGeom>
          <a:solidFill>
            <a:srgbClr val="44546A"/>
          </a:solidFill>
          <a:ln>
            <a:solidFill>
              <a:srgbClr val="4454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96050" y="1480261"/>
            <a:ext cx="7639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时空频变化的海洋信道是定位和识别的挑战</a:t>
            </a:r>
            <a:endParaRPr lang="en-US" altLang="zh-CN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640627" y="6239888"/>
            <a:ext cx="4659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公认</a:t>
            </a:r>
            <a:r>
              <a:rPr lang="zh-CN" altLang="en-US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最具挑战性</a:t>
            </a: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的信道之一</a:t>
            </a:r>
            <a:endParaRPr lang="en-US" altLang="zh-CN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09" y="1911148"/>
            <a:ext cx="2702153" cy="18000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589" y="1912757"/>
            <a:ext cx="2730186" cy="18000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815" y="1912757"/>
            <a:ext cx="2241470" cy="18000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433" y="4067424"/>
            <a:ext cx="2726910" cy="18000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164" y="4076003"/>
            <a:ext cx="2985963" cy="180000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54439" y="4057321"/>
            <a:ext cx="2819155" cy="1800000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2187633" y="3758481"/>
            <a:ext cx="13865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>
                <a:latin typeface="华文中宋" panose="02010600040101010101" pitchFamily="2" charset="-122"/>
                <a:ea typeface="华文中宋" panose="02010600040101010101" pitchFamily="2" charset="-122"/>
              </a:rPr>
              <a:t>吸收系数随 </a:t>
            </a:r>
            <a:r>
              <a:rPr lang="en-US" altLang="zh-CN" sz="1100" i="1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</a:t>
            </a:r>
            <a:r>
              <a:rPr lang="en-US" altLang="zh-CN" sz="1100"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en-US" sz="1100">
                <a:latin typeface="华文中宋" panose="02010600040101010101" pitchFamily="2" charset="-122"/>
                <a:ea typeface="华文中宋" panose="02010600040101010101" pitchFamily="2" charset="-122"/>
              </a:rPr>
              <a:t>增加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878363" y="3733994"/>
            <a:ext cx="25040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>
                <a:latin typeface="华文中宋" panose="02010600040101010101" pitchFamily="2" charset="-122"/>
                <a:ea typeface="华文中宋" panose="02010600040101010101" pitchFamily="2" charset="-122"/>
              </a:rPr>
              <a:t>强噪声干扰（地点、时间、天气）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8670761" y="3756874"/>
            <a:ext cx="13865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>
                <a:latin typeface="华文中宋" panose="02010600040101010101" pitchFamily="2" charset="-122"/>
                <a:ea typeface="华文中宋" panose="02010600040101010101" pitchFamily="2" charset="-122"/>
              </a:rPr>
              <a:t>可用带宽窄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2064056" y="5957041"/>
            <a:ext cx="13865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>
                <a:latin typeface="华文中宋" panose="02010600040101010101" pitchFamily="2" charset="-122"/>
                <a:ea typeface="华文中宋" panose="02010600040101010101" pitchFamily="2" charset="-122"/>
              </a:rPr>
              <a:t>变化的声速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5119411" y="5957041"/>
            <a:ext cx="13865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>
                <a:latin typeface="华文中宋" panose="02010600040101010101" pitchFamily="2" charset="-122"/>
                <a:ea typeface="华文中宋" panose="02010600040101010101" pitchFamily="2" charset="-122"/>
              </a:rPr>
              <a:t>多径严重</a:t>
            </a:r>
          </a:p>
        </p:txBody>
      </p:sp>
      <p:sp>
        <p:nvSpPr>
          <p:cNvPr id="41" name="文本框 38"/>
          <p:cNvSpPr txBox="1"/>
          <p:nvPr/>
        </p:nvSpPr>
        <p:spPr>
          <a:xfrm>
            <a:off x="8684296" y="5957041"/>
            <a:ext cx="13865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100">
                <a:latin typeface="华文中宋" panose="02010600040101010101" pitchFamily="2" charset="-122"/>
                <a:ea typeface="华文中宋" panose="02010600040101010101" pitchFamily="2" charset="-122"/>
              </a:rPr>
              <a:t>多普勒明显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493706" y="2853008"/>
            <a:ext cx="492443" cy="251996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海洋声信道特点</a:t>
            </a:r>
          </a:p>
        </p:txBody>
      </p:sp>
      <p:pic>
        <p:nvPicPr>
          <p:cNvPr id="43" name="图片 42" descr="6478eed670ce2d0de2c11f3044560d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55523" y="168775"/>
            <a:ext cx="1054800" cy="10548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65E9FD8-5834-495A-BE09-0079A1C61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688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等腰三角形 53">
            <a:extLst>
              <a:ext uri="{FF2B5EF4-FFF2-40B4-BE49-F238E27FC236}">
                <a16:creationId xmlns:a16="http://schemas.microsoft.com/office/drawing/2014/main" id="{EC036D87-51B6-42D3-9C75-43335F25FACA}"/>
              </a:ext>
            </a:extLst>
          </p:cNvPr>
          <p:cNvSpPr/>
          <p:nvPr/>
        </p:nvSpPr>
        <p:spPr>
          <a:xfrm rot="5400000">
            <a:off x="2445581" y="1679267"/>
            <a:ext cx="815395" cy="570914"/>
          </a:xfrm>
          <a:prstGeom prst="triangle">
            <a:avLst>
              <a:gd name="adj" fmla="val 48220"/>
            </a:avLst>
          </a:prstGeom>
          <a:solidFill>
            <a:srgbClr val="03532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6D28BBA-7201-431B-8474-64C06BD09799}"/>
              </a:ext>
            </a:extLst>
          </p:cNvPr>
          <p:cNvSpPr/>
          <p:nvPr/>
        </p:nvSpPr>
        <p:spPr>
          <a:xfrm>
            <a:off x="2111" y="0"/>
            <a:ext cx="2565711" cy="6858000"/>
          </a:xfrm>
          <a:prstGeom prst="rect">
            <a:avLst/>
          </a:prstGeom>
          <a:solidFill>
            <a:srgbClr val="03532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F27C5B2A-04E6-45B0-9098-6D542DFE05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0" y="2355887"/>
            <a:ext cx="1415112" cy="1417954"/>
          </a:xfrm>
          <a:prstGeom prst="rect">
            <a:avLst/>
          </a:prstGeom>
        </p:spPr>
      </p:pic>
      <p:sp>
        <p:nvSpPr>
          <p:cNvPr id="17" name="Line 11">
            <a:extLst>
              <a:ext uri="{FF2B5EF4-FFF2-40B4-BE49-F238E27FC236}">
                <a16:creationId xmlns:a16="http://schemas.microsoft.com/office/drawing/2014/main" id="{4A891CAD-E046-4253-8078-661B3739A37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9956" y="2355887"/>
            <a:ext cx="4800600" cy="0"/>
          </a:xfrm>
          <a:prstGeom prst="line">
            <a:avLst/>
          </a:prstGeom>
          <a:noFill/>
          <a:ln w="25400">
            <a:solidFill>
              <a:schemeClr val="bg1"/>
            </a:solidFill>
            <a:prstDash val="sysDot"/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76AEB9AB-F54C-497A-ABC9-468C44333AF7}"/>
              </a:ext>
            </a:extLst>
          </p:cNvPr>
          <p:cNvGrpSpPr/>
          <p:nvPr/>
        </p:nvGrpSpPr>
        <p:grpSpPr>
          <a:xfrm>
            <a:off x="4557335" y="4000258"/>
            <a:ext cx="4998025" cy="584775"/>
            <a:chOff x="4709347" y="4433721"/>
            <a:chExt cx="4998025" cy="584775"/>
          </a:xfrm>
        </p:grpSpPr>
        <p:sp>
          <p:nvSpPr>
            <p:cNvPr id="25" name="Text Box 12">
              <a:extLst>
                <a:ext uri="{FF2B5EF4-FFF2-40B4-BE49-F238E27FC236}">
                  <a16:creationId xmlns:a16="http://schemas.microsoft.com/office/drawing/2014/main" id="{B1012607-7871-40D5-8685-B949D4B37A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4464498"/>
              <a:ext cx="441960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实验结果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B6FF1D0-C671-461C-B8A6-DC2153A962E3}"/>
                </a:ext>
              </a:extLst>
            </p:cNvPr>
            <p:cNvSpPr txBox="1"/>
            <p:nvPr/>
          </p:nvSpPr>
          <p:spPr>
            <a:xfrm>
              <a:off x="4709347" y="4433721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4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FC6CEC3-E278-4DCC-A93C-9E3722CA95D8}"/>
              </a:ext>
            </a:extLst>
          </p:cNvPr>
          <p:cNvGrpSpPr/>
          <p:nvPr/>
        </p:nvGrpSpPr>
        <p:grpSpPr>
          <a:xfrm>
            <a:off x="4557335" y="2439334"/>
            <a:ext cx="4436008" cy="592964"/>
            <a:chOff x="4742898" y="3498523"/>
            <a:chExt cx="4436008" cy="592964"/>
          </a:xfrm>
        </p:grpSpPr>
        <p:sp>
          <p:nvSpPr>
            <p:cNvPr id="34" name="Text Box 15"/>
            <p:cNvSpPr txBox="1">
              <a:spLocks noChangeArrowheads="1"/>
            </p:cNvSpPr>
            <p:nvPr/>
          </p:nvSpPr>
          <p:spPr bwMode="auto">
            <a:xfrm>
              <a:off x="5321321" y="3498523"/>
              <a:ext cx="385758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数据集与模型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2639A86-D593-49D9-8DCA-B93B6D83D86D}"/>
                </a:ext>
              </a:extLst>
            </p:cNvPr>
            <p:cNvSpPr txBox="1"/>
            <p:nvPr/>
          </p:nvSpPr>
          <p:spPr>
            <a:xfrm>
              <a:off x="4742898" y="3506712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3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1834B4BC-919D-4CD1-948C-10580777255F}"/>
              </a:ext>
            </a:extLst>
          </p:cNvPr>
          <p:cNvGrpSpPr/>
          <p:nvPr/>
        </p:nvGrpSpPr>
        <p:grpSpPr>
          <a:xfrm>
            <a:off x="4557335" y="621039"/>
            <a:ext cx="6282583" cy="584775"/>
            <a:chOff x="4709348" y="1693995"/>
            <a:chExt cx="6282583" cy="584775"/>
          </a:xfrm>
        </p:grpSpPr>
        <p:sp>
          <p:nvSpPr>
            <p:cNvPr id="20" name="Text Box 12">
              <a:extLst>
                <a:ext uri="{FF2B5EF4-FFF2-40B4-BE49-F238E27FC236}">
                  <a16:creationId xmlns:a16="http://schemas.microsoft.com/office/drawing/2014/main" id="{C4E0EBFB-37C5-423F-BF51-42BEC519DF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1724772"/>
              <a:ext cx="570415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研究背景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B50D277-A618-4FFC-93EE-4F53496B3176}"/>
                </a:ext>
              </a:extLst>
            </p:cNvPr>
            <p:cNvSpPr txBox="1"/>
            <p:nvPr/>
          </p:nvSpPr>
          <p:spPr>
            <a:xfrm>
              <a:off x="4709348" y="1693995"/>
              <a:ext cx="503993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1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88A298DC-AE77-47BB-8BD5-6800DDD8823E}"/>
              </a:ext>
            </a:extLst>
          </p:cNvPr>
          <p:cNvGrpSpPr/>
          <p:nvPr/>
        </p:nvGrpSpPr>
        <p:grpSpPr>
          <a:xfrm>
            <a:off x="4557335" y="1534281"/>
            <a:ext cx="4436009" cy="584775"/>
            <a:chOff x="4709348" y="2646665"/>
            <a:chExt cx="4436009" cy="584775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7358AC70-96DF-435D-AADC-8075883D0078}"/>
                </a:ext>
              </a:extLst>
            </p:cNvPr>
            <p:cNvSpPr txBox="1"/>
            <p:nvPr/>
          </p:nvSpPr>
          <p:spPr>
            <a:xfrm>
              <a:off x="4709348" y="2646665"/>
              <a:ext cx="503993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2</a:t>
              </a:r>
            </a:p>
          </p:txBody>
        </p:sp>
        <p:sp>
          <p:nvSpPr>
            <p:cNvPr id="16" name="Text Box 15">
              <a:extLst>
                <a:ext uri="{FF2B5EF4-FFF2-40B4-BE49-F238E27FC236}">
                  <a16:creationId xmlns:a16="http://schemas.microsoft.com/office/drawing/2014/main" id="{4E50DEB3-2705-4A7F-B519-C9ED728E2E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2677442"/>
              <a:ext cx="385758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rgbClr val="035324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研究现状</a:t>
              </a:r>
            </a:p>
          </p:txBody>
        </p:sp>
      </p:grpSp>
      <p:sp>
        <p:nvSpPr>
          <p:cNvPr id="23" name="矩形 22"/>
          <p:cNvSpPr/>
          <p:nvPr/>
        </p:nvSpPr>
        <p:spPr>
          <a:xfrm>
            <a:off x="5004658" y="3537622"/>
            <a:ext cx="6623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3.2 </a:t>
            </a:r>
            <a:r>
              <a:rPr lang="zh-CN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水声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大数据定位和识别</a:t>
            </a:r>
            <a:r>
              <a:rPr lang="zh-CN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模型</a:t>
            </a:r>
            <a:endParaRPr lang="zh-CN" altLang="en-US" sz="2000" b="1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004658" y="3046001"/>
            <a:ext cx="18598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3.1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数据集介绍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8D9348E-472A-4CBC-AEA4-D6B7AAA31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CB89530E-41CD-4D5F-8CAF-01C5BD4012F6}"/>
              </a:ext>
            </a:extLst>
          </p:cNvPr>
          <p:cNvGrpSpPr/>
          <p:nvPr/>
        </p:nvGrpSpPr>
        <p:grpSpPr>
          <a:xfrm>
            <a:off x="4557335" y="5621409"/>
            <a:ext cx="4998025" cy="584775"/>
            <a:chOff x="4709347" y="4433721"/>
            <a:chExt cx="4998025" cy="584775"/>
          </a:xfrm>
        </p:grpSpPr>
        <p:sp>
          <p:nvSpPr>
            <p:cNvPr id="30" name="Text Box 12">
              <a:extLst>
                <a:ext uri="{FF2B5EF4-FFF2-40B4-BE49-F238E27FC236}">
                  <a16:creationId xmlns:a16="http://schemas.microsoft.com/office/drawing/2014/main" id="{551CEDBA-9BCB-401A-8AA5-DCBEB9343C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4464498"/>
              <a:ext cx="441960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总结与展望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3B67761B-F333-4D08-A0D5-2A53E4F5A35A}"/>
                </a:ext>
              </a:extLst>
            </p:cNvPr>
            <p:cNvSpPr txBox="1"/>
            <p:nvPr/>
          </p:nvSpPr>
          <p:spPr>
            <a:xfrm>
              <a:off x="4709347" y="4433721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5</a:t>
              </a:r>
            </a:p>
          </p:txBody>
        </p: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id="{D1773A16-01C7-4053-8545-3AF7349D8A32}"/>
              </a:ext>
            </a:extLst>
          </p:cNvPr>
          <p:cNvSpPr/>
          <p:nvPr/>
        </p:nvSpPr>
        <p:spPr>
          <a:xfrm>
            <a:off x="5004658" y="4647558"/>
            <a:ext cx="26340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4.1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输入特征对比实验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D95E51D-5EF6-4683-AE5F-3187157C0260}"/>
              </a:ext>
            </a:extLst>
          </p:cNvPr>
          <p:cNvSpPr/>
          <p:nvPr/>
        </p:nvSpPr>
        <p:spPr>
          <a:xfrm>
            <a:off x="5004658" y="5145380"/>
            <a:ext cx="6623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4.2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网络结构对比实验</a:t>
            </a:r>
          </a:p>
        </p:txBody>
      </p:sp>
    </p:spTree>
    <p:extLst>
      <p:ext uri="{BB962C8B-B14F-4D97-AF65-F5344CB8AC3E}">
        <p14:creationId xmlns:p14="http://schemas.microsoft.com/office/powerpoint/2010/main" val="131886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B911EC7A-DFCA-4B91-B433-354DD2C30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9498" y="1937595"/>
            <a:ext cx="6791785" cy="3584797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1843181" y="170664"/>
            <a:ext cx="8134709" cy="7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研究现状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2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C498FCDD-8595-4FE9-9EEA-521F93334320}"/>
              </a:ext>
            </a:extLst>
          </p:cNvPr>
          <p:cNvSpPr/>
          <p:nvPr/>
        </p:nvSpPr>
        <p:spPr>
          <a:xfrm>
            <a:off x="48083" y="1001463"/>
            <a:ext cx="9138887" cy="43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80000"/>
              </a:lnSpc>
              <a:spcBef>
                <a:spcPct val="200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zh-CN" altLang="zh-CN" sz="2800" b="1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水下目标</a:t>
            </a:r>
            <a:r>
              <a:rPr lang="zh-CN" altLang="en-US" sz="2800" b="1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定位识别核心工作</a:t>
            </a:r>
            <a:endParaRPr lang="en-US" altLang="zh-CN" sz="2800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9" name="图片 18" descr="6478eed670ce2d0de2c11f3044560d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55523" y="168775"/>
            <a:ext cx="1054800" cy="1054800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DBE0CF-4EEB-4F15-BB68-FB587B6DD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4" name="图片 13" descr="Remotesensing 17 02961 g001">
            <a:extLst>
              <a:ext uri="{FF2B5EF4-FFF2-40B4-BE49-F238E27FC236}">
                <a16:creationId xmlns:a16="http://schemas.microsoft.com/office/drawing/2014/main" id="{7478CE7F-CA01-44C6-809C-231B1334E633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32" y="1984083"/>
            <a:ext cx="4463938" cy="4024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989EE8F-A731-4811-95F0-F04A2B3EC131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004" y="2205017"/>
            <a:ext cx="5000724" cy="410899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12B1846-09D7-4077-ACE6-C326493C98B2}"/>
              </a:ext>
            </a:extLst>
          </p:cNvPr>
          <p:cNvSpPr txBox="1"/>
          <p:nvPr/>
        </p:nvSpPr>
        <p:spPr>
          <a:xfrm>
            <a:off x="7175985" y="1598704"/>
            <a:ext cx="2519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近场到远场的扩展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9F0A4DD-270A-4A77-8EBA-9AFB38D45F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35623" y="2036681"/>
            <a:ext cx="4419900" cy="328256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7AFCAC1-6946-4715-921B-1502DAFC8B03}"/>
              </a:ext>
            </a:extLst>
          </p:cNvPr>
          <p:cNvSpPr txBox="1"/>
          <p:nvPr/>
        </p:nvSpPr>
        <p:spPr>
          <a:xfrm>
            <a:off x="7048383" y="1513124"/>
            <a:ext cx="2519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定位和识别多任务学习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C0B9EE5-5E2E-4A4A-9C0B-BC987E513C0F}"/>
              </a:ext>
            </a:extLst>
          </p:cNvPr>
          <p:cNvSpPr txBox="1"/>
          <p:nvPr/>
        </p:nvSpPr>
        <p:spPr>
          <a:xfrm>
            <a:off x="7124064" y="1435036"/>
            <a:ext cx="2519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Moe</a:t>
            </a:r>
            <a:r>
              <a:rPr lang="zh-CN" altLang="en-US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混合专家模型</a:t>
            </a:r>
          </a:p>
        </p:txBody>
      </p:sp>
      <p:graphicFrame>
        <p:nvGraphicFramePr>
          <p:cNvPr id="21" name="图示 20">
            <a:extLst>
              <a:ext uri="{FF2B5EF4-FFF2-40B4-BE49-F238E27FC236}">
                <a16:creationId xmlns:a16="http://schemas.microsoft.com/office/drawing/2014/main" id="{CF86F1BC-33DC-457A-B2C3-A28F45C86F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4926059"/>
              </p:ext>
            </p:extLst>
          </p:nvPr>
        </p:nvGraphicFramePr>
        <p:xfrm>
          <a:off x="402702" y="1666148"/>
          <a:ext cx="6782898" cy="45550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793536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1.11111E-6 L 0.55755 0.00139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878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15" grpId="0"/>
      <p:bldP spid="15" grpId="1"/>
      <p:bldP spid="17" grpId="0"/>
      <p:bldP spid="17" grpId="1"/>
      <p:bldGraphic spid="21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等腰三角形 53">
            <a:extLst>
              <a:ext uri="{FF2B5EF4-FFF2-40B4-BE49-F238E27FC236}">
                <a16:creationId xmlns:a16="http://schemas.microsoft.com/office/drawing/2014/main" id="{EC036D87-51B6-42D3-9C75-43335F25FACA}"/>
              </a:ext>
            </a:extLst>
          </p:cNvPr>
          <p:cNvSpPr/>
          <p:nvPr/>
        </p:nvSpPr>
        <p:spPr>
          <a:xfrm rot="5400000">
            <a:off x="2445581" y="1679267"/>
            <a:ext cx="815395" cy="570914"/>
          </a:xfrm>
          <a:prstGeom prst="triangle">
            <a:avLst>
              <a:gd name="adj" fmla="val 48220"/>
            </a:avLst>
          </a:prstGeom>
          <a:solidFill>
            <a:srgbClr val="03532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6D28BBA-7201-431B-8474-64C06BD09799}"/>
              </a:ext>
            </a:extLst>
          </p:cNvPr>
          <p:cNvSpPr/>
          <p:nvPr/>
        </p:nvSpPr>
        <p:spPr>
          <a:xfrm>
            <a:off x="2111" y="0"/>
            <a:ext cx="2565711" cy="6858000"/>
          </a:xfrm>
          <a:prstGeom prst="rect">
            <a:avLst/>
          </a:prstGeom>
          <a:solidFill>
            <a:srgbClr val="03532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2" name="图片 61">
            <a:extLst>
              <a:ext uri="{FF2B5EF4-FFF2-40B4-BE49-F238E27FC236}">
                <a16:creationId xmlns:a16="http://schemas.microsoft.com/office/drawing/2014/main" id="{F27C5B2A-04E6-45B0-9098-6D542DFE05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0" y="2355887"/>
            <a:ext cx="1415112" cy="1417954"/>
          </a:xfrm>
          <a:prstGeom prst="rect">
            <a:avLst/>
          </a:prstGeom>
        </p:spPr>
      </p:pic>
      <p:sp>
        <p:nvSpPr>
          <p:cNvPr id="17" name="Line 11">
            <a:extLst>
              <a:ext uri="{FF2B5EF4-FFF2-40B4-BE49-F238E27FC236}">
                <a16:creationId xmlns:a16="http://schemas.microsoft.com/office/drawing/2014/main" id="{4A891CAD-E046-4253-8078-661B3739A37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9956" y="2355887"/>
            <a:ext cx="4800600" cy="0"/>
          </a:xfrm>
          <a:prstGeom prst="line">
            <a:avLst/>
          </a:prstGeom>
          <a:noFill/>
          <a:ln w="25400">
            <a:solidFill>
              <a:schemeClr val="bg1"/>
            </a:solidFill>
            <a:prstDash val="sysDot"/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76AEB9AB-F54C-497A-ABC9-468C44333AF7}"/>
              </a:ext>
            </a:extLst>
          </p:cNvPr>
          <p:cNvGrpSpPr/>
          <p:nvPr/>
        </p:nvGrpSpPr>
        <p:grpSpPr>
          <a:xfrm>
            <a:off x="4557335" y="4000258"/>
            <a:ext cx="4998025" cy="584775"/>
            <a:chOff x="4709347" y="4433721"/>
            <a:chExt cx="4998025" cy="584775"/>
          </a:xfrm>
        </p:grpSpPr>
        <p:sp>
          <p:nvSpPr>
            <p:cNvPr id="25" name="Text Box 12">
              <a:extLst>
                <a:ext uri="{FF2B5EF4-FFF2-40B4-BE49-F238E27FC236}">
                  <a16:creationId xmlns:a16="http://schemas.microsoft.com/office/drawing/2014/main" id="{B1012607-7871-40D5-8685-B949D4B37A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4464498"/>
              <a:ext cx="441960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实验结果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B6FF1D0-C671-461C-B8A6-DC2153A962E3}"/>
                </a:ext>
              </a:extLst>
            </p:cNvPr>
            <p:cNvSpPr txBox="1"/>
            <p:nvPr/>
          </p:nvSpPr>
          <p:spPr>
            <a:xfrm>
              <a:off x="4709347" y="4433721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4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FC6CEC3-E278-4DCC-A93C-9E3722CA95D8}"/>
              </a:ext>
            </a:extLst>
          </p:cNvPr>
          <p:cNvGrpSpPr/>
          <p:nvPr/>
        </p:nvGrpSpPr>
        <p:grpSpPr>
          <a:xfrm>
            <a:off x="4557335" y="2447523"/>
            <a:ext cx="4402459" cy="584775"/>
            <a:chOff x="4742898" y="3506712"/>
            <a:chExt cx="4402459" cy="584775"/>
          </a:xfrm>
        </p:grpSpPr>
        <p:sp>
          <p:nvSpPr>
            <p:cNvPr id="34" name="Text Box 15"/>
            <p:cNvSpPr txBox="1">
              <a:spLocks noChangeArrowheads="1"/>
            </p:cNvSpPr>
            <p:nvPr/>
          </p:nvSpPr>
          <p:spPr bwMode="auto">
            <a:xfrm>
              <a:off x="5287772" y="3537489"/>
              <a:ext cx="385758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rgbClr val="035324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数据集与模型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2639A86-D593-49D9-8DCA-B93B6D83D86D}"/>
                </a:ext>
              </a:extLst>
            </p:cNvPr>
            <p:cNvSpPr txBox="1"/>
            <p:nvPr/>
          </p:nvSpPr>
          <p:spPr>
            <a:xfrm>
              <a:off x="4742898" y="3506712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3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1834B4BC-919D-4CD1-948C-10580777255F}"/>
              </a:ext>
            </a:extLst>
          </p:cNvPr>
          <p:cNvGrpSpPr/>
          <p:nvPr/>
        </p:nvGrpSpPr>
        <p:grpSpPr>
          <a:xfrm>
            <a:off x="4557335" y="621039"/>
            <a:ext cx="6282583" cy="584775"/>
            <a:chOff x="4709348" y="1693995"/>
            <a:chExt cx="6282583" cy="584775"/>
          </a:xfrm>
        </p:grpSpPr>
        <p:sp>
          <p:nvSpPr>
            <p:cNvPr id="20" name="Text Box 12">
              <a:extLst>
                <a:ext uri="{FF2B5EF4-FFF2-40B4-BE49-F238E27FC236}">
                  <a16:creationId xmlns:a16="http://schemas.microsoft.com/office/drawing/2014/main" id="{C4E0EBFB-37C5-423F-BF51-42BEC519DF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1724772"/>
              <a:ext cx="570415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研究背景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B50D277-A618-4FFC-93EE-4F53496B3176}"/>
                </a:ext>
              </a:extLst>
            </p:cNvPr>
            <p:cNvSpPr txBox="1"/>
            <p:nvPr/>
          </p:nvSpPr>
          <p:spPr>
            <a:xfrm>
              <a:off x="4709348" y="1693995"/>
              <a:ext cx="503993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1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88A298DC-AE77-47BB-8BD5-6800DDD8823E}"/>
              </a:ext>
            </a:extLst>
          </p:cNvPr>
          <p:cNvGrpSpPr/>
          <p:nvPr/>
        </p:nvGrpSpPr>
        <p:grpSpPr>
          <a:xfrm>
            <a:off x="4557335" y="1534281"/>
            <a:ext cx="4436009" cy="584775"/>
            <a:chOff x="4709348" y="2646665"/>
            <a:chExt cx="4436009" cy="584775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7358AC70-96DF-435D-AADC-8075883D0078}"/>
                </a:ext>
              </a:extLst>
            </p:cNvPr>
            <p:cNvSpPr txBox="1"/>
            <p:nvPr/>
          </p:nvSpPr>
          <p:spPr>
            <a:xfrm>
              <a:off x="4709348" y="2646665"/>
              <a:ext cx="503993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2</a:t>
              </a:r>
            </a:p>
          </p:txBody>
        </p:sp>
        <p:sp>
          <p:nvSpPr>
            <p:cNvPr id="16" name="Text Box 15">
              <a:extLst>
                <a:ext uri="{FF2B5EF4-FFF2-40B4-BE49-F238E27FC236}">
                  <a16:creationId xmlns:a16="http://schemas.microsoft.com/office/drawing/2014/main" id="{4E50DEB3-2705-4A7F-B519-C9ED728E2E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2677442"/>
              <a:ext cx="385758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研究现状</a:t>
              </a:r>
              <a:endParaRPr lang="zh-CN" altLang="en-US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004658" y="3537622"/>
            <a:ext cx="6623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3.2 </a:t>
            </a:r>
            <a:r>
              <a:rPr lang="zh-CN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水声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大数据定位和识别</a:t>
            </a:r>
            <a:r>
              <a:rPr lang="zh-CN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模型</a:t>
            </a:r>
            <a:endParaRPr lang="zh-CN" altLang="en-US" sz="2000" b="1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004658" y="3046001"/>
            <a:ext cx="18598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3.1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数据集介绍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8D9348E-472A-4CBC-AEA4-D6B7AAA31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CB89530E-41CD-4D5F-8CAF-01C5BD4012F6}"/>
              </a:ext>
            </a:extLst>
          </p:cNvPr>
          <p:cNvGrpSpPr/>
          <p:nvPr/>
        </p:nvGrpSpPr>
        <p:grpSpPr>
          <a:xfrm>
            <a:off x="4557335" y="5621409"/>
            <a:ext cx="4998025" cy="584775"/>
            <a:chOff x="4709347" y="4433721"/>
            <a:chExt cx="4998025" cy="584775"/>
          </a:xfrm>
        </p:grpSpPr>
        <p:sp>
          <p:nvSpPr>
            <p:cNvPr id="30" name="Text Box 12">
              <a:extLst>
                <a:ext uri="{FF2B5EF4-FFF2-40B4-BE49-F238E27FC236}">
                  <a16:creationId xmlns:a16="http://schemas.microsoft.com/office/drawing/2014/main" id="{551CEDBA-9BCB-401A-8AA5-DCBEB9343C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7772" y="4464498"/>
              <a:ext cx="441960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/>
              <a:r>
                <a:rPr lang="zh-CN" altLang="en-US" sz="2800" b="1" dirty="0">
                  <a:solidFill>
                    <a:schemeClr val="bg1">
                      <a:lumMod val="6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总结与展望</a:t>
              </a:r>
              <a:endParaRPr lang="en-US" altLang="zh-CN" sz="2800" b="1" dirty="0">
                <a:solidFill>
                  <a:schemeClr val="bg1">
                    <a:lumMod val="6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3B67761B-F333-4D08-A0D5-2A53E4F5A35A}"/>
                </a:ext>
              </a:extLst>
            </p:cNvPr>
            <p:cNvSpPr txBox="1"/>
            <p:nvPr/>
          </p:nvSpPr>
          <p:spPr>
            <a:xfrm>
              <a:off x="4709347" y="4433721"/>
              <a:ext cx="450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US" altLang="zh-CN" sz="3200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5</a:t>
              </a:r>
            </a:p>
          </p:txBody>
        </p:sp>
      </p:grpSp>
      <p:sp>
        <p:nvSpPr>
          <p:cNvPr id="32" name="矩形 31">
            <a:extLst>
              <a:ext uri="{FF2B5EF4-FFF2-40B4-BE49-F238E27FC236}">
                <a16:creationId xmlns:a16="http://schemas.microsoft.com/office/drawing/2014/main" id="{D1773A16-01C7-4053-8545-3AF7349D8A32}"/>
              </a:ext>
            </a:extLst>
          </p:cNvPr>
          <p:cNvSpPr/>
          <p:nvPr/>
        </p:nvSpPr>
        <p:spPr>
          <a:xfrm>
            <a:off x="5004658" y="4647558"/>
            <a:ext cx="26340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4.1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输入特征对比实验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D95E51D-5EF6-4683-AE5F-3187157C0260}"/>
              </a:ext>
            </a:extLst>
          </p:cNvPr>
          <p:cNvSpPr/>
          <p:nvPr/>
        </p:nvSpPr>
        <p:spPr>
          <a:xfrm>
            <a:off x="5004658" y="5145380"/>
            <a:ext cx="6623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4.2 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网络结构对比实验</a:t>
            </a:r>
          </a:p>
        </p:txBody>
      </p:sp>
    </p:spTree>
    <p:extLst>
      <p:ext uri="{BB962C8B-B14F-4D97-AF65-F5344CB8AC3E}">
        <p14:creationId xmlns:p14="http://schemas.microsoft.com/office/powerpoint/2010/main" val="212319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1843181" y="170664"/>
            <a:ext cx="8134709" cy="7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数据集与模型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3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Chen, Y., el. Adaptive underwater acoustic target recognition based on multi-scale residual and attention mechanism. 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24C7B68-43FF-418D-B911-C41CEC46EC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226" y="1278363"/>
            <a:ext cx="5079939" cy="4996050"/>
          </a:xfrm>
          <a:prstGeom prst="rect">
            <a:avLst/>
          </a:prstGeom>
        </p:spPr>
      </p:pic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EA9A621-39AA-4D67-9881-AEDFAB0AA7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210398"/>
              </p:ext>
            </p:extLst>
          </p:nvPr>
        </p:nvGraphicFramePr>
        <p:xfrm>
          <a:off x="5160013" y="1278363"/>
          <a:ext cx="6559147" cy="4885182"/>
        </p:xfrm>
        <a:graphic>
          <a:graphicData uri="http://schemas.openxmlformats.org/drawingml/2006/table">
            <a:tbl>
              <a:tblPr firstRow="1" firstCol="1" bandRow="1"/>
              <a:tblGrid>
                <a:gridCol w="1679586">
                  <a:extLst>
                    <a:ext uri="{9D8B030D-6E8A-4147-A177-3AD203B41FA5}">
                      <a16:colId xmlns:a16="http://schemas.microsoft.com/office/drawing/2014/main" val="1494507622"/>
                    </a:ext>
                  </a:extLst>
                </a:gridCol>
                <a:gridCol w="1680282">
                  <a:extLst>
                    <a:ext uri="{9D8B030D-6E8A-4147-A177-3AD203B41FA5}">
                      <a16:colId xmlns:a16="http://schemas.microsoft.com/office/drawing/2014/main" val="1624556805"/>
                    </a:ext>
                  </a:extLst>
                </a:gridCol>
                <a:gridCol w="1680282">
                  <a:extLst>
                    <a:ext uri="{9D8B030D-6E8A-4147-A177-3AD203B41FA5}">
                      <a16:colId xmlns:a16="http://schemas.microsoft.com/office/drawing/2014/main" val="4105681961"/>
                    </a:ext>
                  </a:extLst>
                </a:gridCol>
                <a:gridCol w="1518997">
                  <a:extLst>
                    <a:ext uri="{9D8B030D-6E8A-4147-A177-3AD203B41FA5}">
                      <a16:colId xmlns:a16="http://schemas.microsoft.com/office/drawing/2014/main" val="1208338231"/>
                    </a:ext>
                  </a:extLst>
                </a:gridCol>
              </a:tblGrid>
              <a:tr h="547771"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类别</a:t>
                      </a:r>
                    </a:p>
                  </a:txBody>
                  <a:tcPr marL="68580" marR="6858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船舶类型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音频时长（秒）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音频数量（个）</a:t>
                      </a:r>
                    </a:p>
                  </a:txBody>
                  <a:tcPr marL="68580" marR="6858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5837235"/>
                  </a:ext>
                </a:extLst>
              </a:tr>
              <a:tr h="333647">
                <a:tc rowSpan="5"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Class A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挖泥船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218.68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49384367"/>
                  </a:ext>
                </a:extLst>
              </a:tr>
              <a:tr h="33364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渔船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516.76</a:t>
                      </a:r>
                      <a:endParaRPr lang="zh-CN" altLang="en-US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1423148"/>
                  </a:ext>
                </a:extLst>
              </a:tr>
              <a:tr h="33364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拖网渔船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163.6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04960176"/>
                  </a:ext>
                </a:extLst>
              </a:tr>
              <a:tr h="33364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贻贝船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730.45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82189427"/>
                  </a:ext>
                </a:extLst>
              </a:tr>
              <a:tr h="33364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拖船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206.77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56010765"/>
                  </a:ext>
                </a:extLst>
              </a:tr>
              <a:tr h="333647">
                <a:tc rowSpan="3"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Class B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摩托艇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1019.96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13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88124"/>
                  </a:ext>
                </a:extLst>
              </a:tr>
              <a:tr h="33364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帆船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408.98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2251447"/>
                  </a:ext>
                </a:extLst>
              </a:tr>
              <a:tr h="33364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引航艇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138.51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3085030"/>
                  </a:ext>
                </a:extLst>
              </a:tr>
              <a:tr h="333647"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Class C</a:t>
                      </a:r>
                      <a:endParaRPr lang="zh-CN" altLang="en-US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客运渡轮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4278.16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3444693"/>
                  </a:ext>
                </a:extLst>
              </a:tr>
              <a:tr h="333647">
                <a:tc rowSpan="2"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Class D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远洋班轮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946.27</a:t>
                      </a:r>
                      <a:endParaRPr lang="zh-CN" altLang="en-US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130913"/>
                  </a:ext>
                </a:extLst>
              </a:tr>
              <a:tr h="33364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滚装船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1514.36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8803701"/>
                  </a:ext>
                </a:extLst>
              </a:tr>
              <a:tr h="333647"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Class E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背景噪声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1146.36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12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1794095"/>
                  </a:ext>
                </a:extLst>
              </a:tr>
              <a:tr h="333647"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总计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11333.88</a:t>
                      </a:r>
                      <a:endParaRPr lang="zh-CN" altLang="en-US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90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920935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D1E1D244-F03B-42C4-8F75-863233DD2676}"/>
              </a:ext>
            </a:extLst>
          </p:cNvPr>
          <p:cNvSpPr txBox="1"/>
          <p:nvPr/>
        </p:nvSpPr>
        <p:spPr>
          <a:xfrm>
            <a:off x="574179" y="938295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altLang="zh-CN" sz="2000" dirty="0" err="1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Shipsear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近场实录数据集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4175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1843181" y="170664"/>
            <a:ext cx="8134709" cy="714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标题 1"/>
          <p:cNvSpPr txBox="1">
            <a:spLocks/>
          </p:cNvSpPr>
          <p:nvPr/>
        </p:nvSpPr>
        <p:spPr bwMode="auto">
          <a:xfrm>
            <a:off x="602271" y="197938"/>
            <a:ext cx="601787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zh-CN" altLang="en-US" kern="0" dirty="0">
                <a:solidFill>
                  <a:srgbClr val="2C451B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数据集与模型</a:t>
            </a:r>
            <a:endParaRPr lang="en-US" altLang="zh-CN" kern="0" dirty="0">
              <a:solidFill>
                <a:schemeClr val="tx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3E31D0F-C536-4223-A275-0A1D604ED52A}"/>
              </a:ext>
            </a:extLst>
          </p:cNvPr>
          <p:cNvCxnSpPr>
            <a:cxnSpLocks/>
          </p:cNvCxnSpPr>
          <p:nvPr/>
        </p:nvCxnSpPr>
        <p:spPr>
          <a:xfrm>
            <a:off x="336080" y="884684"/>
            <a:ext cx="8783878" cy="0"/>
          </a:xfrm>
          <a:prstGeom prst="line">
            <a:avLst/>
          </a:prstGeom>
          <a:ln w="19050">
            <a:solidFill>
              <a:srgbClr val="035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DA2D81E0-2E7B-4B7A-A0BC-B72B3F8FC65E}"/>
              </a:ext>
            </a:extLst>
          </p:cNvPr>
          <p:cNvSpPr/>
          <p:nvPr/>
        </p:nvSpPr>
        <p:spPr>
          <a:xfrm>
            <a:off x="192082" y="189046"/>
            <a:ext cx="4212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200" dirty="0">
                <a:latin typeface="华文新魏" panose="02010800040101010101" pitchFamily="2" charset="-122"/>
                <a:ea typeface="华文新魏" panose="02010800040101010101" pitchFamily="2" charset="-122"/>
              </a:rPr>
              <a:t>3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99EE63E-AD93-4B1F-919C-C98A9325B9DB}"/>
              </a:ext>
            </a:extLst>
          </p:cNvPr>
          <p:cNvCxnSpPr>
            <a:cxnSpLocks/>
          </p:cNvCxnSpPr>
          <p:nvPr/>
        </p:nvCxnSpPr>
        <p:spPr>
          <a:xfrm>
            <a:off x="328856" y="6267354"/>
            <a:ext cx="11455816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 descr="6478eed670ce2d0de2c11f3044560d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734" y="274"/>
            <a:ext cx="1054800" cy="10548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491221CE-3669-4E36-8202-41048E2F7E53}"/>
              </a:ext>
            </a:extLst>
          </p:cNvPr>
          <p:cNvSpPr/>
          <p:nvPr/>
        </p:nvSpPr>
        <p:spPr>
          <a:xfrm>
            <a:off x="266271" y="6431486"/>
            <a:ext cx="106341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Qian, P., Wang 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J., el. Multi-Task Mixture-of-Experts Model for Underwater Target Localization and Recognition.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2322A5C-88F1-4F95-82B8-485D401C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4BC0-FCE7-4BE0-98EC-4703C631FA1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EE320BD-B9E6-4BF1-92F3-56283D15461A}"/>
              </a:ext>
            </a:extLst>
          </p:cNvPr>
          <p:cNvSpPr txBox="1"/>
          <p:nvPr/>
        </p:nvSpPr>
        <p:spPr>
          <a:xfrm>
            <a:off x="4512022" y="5335655"/>
            <a:ext cx="346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二维声速剖面和地形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1C0512-6011-44D3-808A-4598DBABE224}"/>
              </a:ext>
            </a:extLst>
          </p:cNvPr>
          <p:cNvSpPr txBox="1"/>
          <p:nvPr/>
        </p:nvSpPr>
        <p:spPr>
          <a:xfrm>
            <a:off x="8687964" y="5335655"/>
            <a:ext cx="2467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一维声速剖面</a:t>
            </a:r>
          </a:p>
        </p:txBody>
      </p:sp>
      <p:graphicFrame>
        <p:nvGraphicFramePr>
          <p:cNvPr id="14" name="表格 3">
            <a:extLst>
              <a:ext uri="{FF2B5EF4-FFF2-40B4-BE49-F238E27FC236}">
                <a16:creationId xmlns:a16="http://schemas.microsoft.com/office/drawing/2014/main" id="{E8B1D876-7E6F-41A9-A062-4CDB41E32457}"/>
              </a:ext>
            </a:extLst>
          </p:cNvPr>
          <p:cNvGraphicFramePr>
            <a:graphicFrameLocks noGrp="1"/>
          </p:cNvGraphicFramePr>
          <p:nvPr/>
        </p:nvGraphicFramePr>
        <p:xfrm>
          <a:off x="696074" y="2359910"/>
          <a:ext cx="3205338" cy="266620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02669">
                  <a:extLst>
                    <a:ext uri="{9D8B030D-6E8A-4147-A177-3AD203B41FA5}">
                      <a16:colId xmlns:a16="http://schemas.microsoft.com/office/drawing/2014/main" val="2385669810"/>
                    </a:ext>
                  </a:extLst>
                </a:gridCol>
                <a:gridCol w="1602669">
                  <a:extLst>
                    <a:ext uri="{9D8B030D-6E8A-4147-A177-3AD203B41FA5}">
                      <a16:colId xmlns:a16="http://schemas.microsoft.com/office/drawing/2014/main" val="3155418421"/>
                    </a:ext>
                  </a:extLst>
                </a:gridCol>
              </a:tblGrid>
              <a:tr h="380886">
                <a:tc gridSpan="2">
                  <a:txBody>
                    <a:bodyPr/>
                    <a:lstStyle/>
                    <a:p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目标和声纳位置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sz="1800" b="0" kern="1200" dirty="0">
                        <a:solidFill>
                          <a:schemeClr val="tx1"/>
                        </a:solidFill>
                        <a:latin typeface="华文中宋" panose="02010600040101010101" pitchFamily="2" charset="-122"/>
                        <a:ea typeface="华文中宋" panose="02010600040101010101" pitchFamily="2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603263"/>
                  </a:ext>
                </a:extLst>
              </a:tr>
              <a:tr h="380886">
                <a:tc>
                  <a:txBody>
                    <a:bodyPr/>
                    <a:lstStyle/>
                    <a:p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声纳经度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17.17°E</a:t>
                      </a:r>
                      <a:endParaRPr lang="zh-CN" altLang="en-US" sz="1800" b="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48099"/>
                  </a:ext>
                </a:extLst>
              </a:tr>
              <a:tr h="380886">
                <a:tc>
                  <a:txBody>
                    <a:bodyPr/>
                    <a:lstStyle/>
                    <a:p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声纳纬度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114.22°N</a:t>
                      </a:r>
                      <a:endParaRPr lang="zh-CN" altLang="en-US" sz="1800" b="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9033503"/>
                  </a:ext>
                </a:extLst>
              </a:tr>
              <a:tr h="380886">
                <a:tc>
                  <a:txBody>
                    <a:bodyPr/>
                    <a:lstStyle/>
                    <a:p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声纳深度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100~1100m</a:t>
                      </a:r>
                      <a:endParaRPr lang="zh-CN" altLang="en-US" sz="1800" b="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5867114"/>
                  </a:ext>
                </a:extLst>
              </a:tr>
              <a:tr h="380886">
                <a:tc>
                  <a:txBody>
                    <a:bodyPr/>
                    <a:lstStyle/>
                    <a:p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目标方位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55°</a:t>
                      </a:r>
                      <a:endParaRPr lang="zh-CN" altLang="en-US" sz="1800" b="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1524196"/>
                  </a:ext>
                </a:extLst>
              </a:tr>
              <a:tr h="380886">
                <a:tc>
                  <a:txBody>
                    <a:bodyPr/>
                    <a:lstStyle/>
                    <a:p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目标吃水深度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10m</a:t>
                      </a:r>
                      <a:endParaRPr lang="zh-CN" altLang="en-US" sz="1800" b="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605008"/>
                  </a:ext>
                </a:extLst>
              </a:tr>
              <a:tr h="380886">
                <a:tc>
                  <a:txBody>
                    <a:bodyPr/>
                    <a:lstStyle/>
                    <a:p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目标距离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Times New Roman" panose="02020603050405020304" pitchFamily="18" charset="0"/>
                        </a:rPr>
                        <a:t>1~11km</a:t>
                      </a:r>
                      <a:endParaRPr lang="zh-CN" altLang="en-US" sz="1800" b="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华文中宋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84448"/>
                  </a:ext>
                </a:extLst>
              </a:tr>
            </a:tbl>
          </a:graphicData>
        </a:graphic>
      </p:graphicFrame>
      <p:pic>
        <p:nvPicPr>
          <p:cNvPr id="15" name="图片 14">
            <a:extLst>
              <a:ext uri="{FF2B5EF4-FFF2-40B4-BE49-F238E27FC236}">
                <a16:creationId xmlns:a16="http://schemas.microsoft.com/office/drawing/2014/main" id="{B98A045D-F4FE-4037-B49E-B542156D0514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027" y="2211649"/>
            <a:ext cx="6623908" cy="3124006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CC4DD217-C918-4A0E-8E64-BC671A4C1168}"/>
              </a:ext>
            </a:extLst>
          </p:cNvPr>
          <p:cNvSpPr txBox="1"/>
          <p:nvPr/>
        </p:nvSpPr>
        <p:spPr>
          <a:xfrm>
            <a:off x="574179" y="938295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DS3500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远场增强数据集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9496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"/>
</p:tagLst>
</file>

<file path=ppt/theme/theme1.xml><?xml version="1.0" encoding="utf-8"?>
<a:theme xmlns:a="http://schemas.openxmlformats.org/drawingml/2006/main" name="默认设计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46960</TotalTime>
  <Words>2599</Words>
  <Application>Microsoft Office PowerPoint</Application>
  <PresentationFormat>宽屏</PresentationFormat>
  <Paragraphs>366</Paragraphs>
  <Slides>23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等线</vt:lpstr>
      <vt:lpstr>黑体</vt:lpstr>
      <vt:lpstr>华文新魏</vt:lpstr>
      <vt:lpstr>华文中宋</vt:lpstr>
      <vt:lpstr>微软雅黑</vt:lpstr>
      <vt:lpstr>Arial</vt:lpstr>
      <vt:lpstr>Calibri</vt:lpstr>
      <vt:lpstr>Calibri Light</vt:lpstr>
      <vt:lpstr>Cambria Math</vt:lpstr>
      <vt:lpstr>Times New Roman</vt:lpstr>
      <vt:lpstr>Wingdings</vt:lpstr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USER</dc:creator>
  <cp:lastModifiedBy>鹏 钱</cp:lastModifiedBy>
  <cp:revision>2675</cp:revision>
  <cp:lastPrinted>2022-10-30T13:50:23Z</cp:lastPrinted>
  <dcterms:created xsi:type="dcterms:W3CDTF">2020-08-04T09:54:31Z</dcterms:created>
  <dcterms:modified xsi:type="dcterms:W3CDTF">2025-10-01T11:26:39Z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2052-2.5.0.4070</vt:lpwstr>
  </property>
</Properties>
</file>